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340" r:id="rId7"/>
    <p:sldId id="262" r:id="rId8"/>
    <p:sldId id="263" r:id="rId9"/>
    <p:sldId id="264" r:id="rId10"/>
    <p:sldId id="339" r:id="rId11"/>
    <p:sldId id="276" r:id="rId12"/>
    <p:sldId id="274" r:id="rId13"/>
    <p:sldId id="275" r:id="rId14"/>
    <p:sldId id="279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31" r:id="rId43"/>
    <p:sldId id="332" r:id="rId44"/>
    <p:sldId id="333" r:id="rId45"/>
    <p:sldId id="334" r:id="rId46"/>
    <p:sldId id="298" r:id="rId47"/>
    <p:sldId id="299" r:id="rId48"/>
    <p:sldId id="300" r:id="rId49"/>
    <p:sldId id="301" r:id="rId50"/>
    <p:sldId id="302" r:id="rId51"/>
    <p:sldId id="303" r:id="rId52"/>
    <p:sldId id="335" r:id="rId53"/>
    <p:sldId id="336" r:id="rId54"/>
    <p:sldId id="337" r:id="rId55"/>
    <p:sldId id="338" r:id="rId56"/>
    <p:sldId id="304" r:id="rId57"/>
    <p:sldId id="305" r:id="rId58"/>
    <p:sldId id="306" r:id="rId59"/>
    <p:sldId id="307" r:id="rId60"/>
    <p:sldId id="308" r:id="rId61"/>
    <p:sldId id="311" r:id="rId62"/>
    <p:sldId id="323" r:id="rId63"/>
    <p:sldId id="325" r:id="rId64"/>
    <p:sldId id="326" r:id="rId65"/>
    <p:sldId id="327" r:id="rId66"/>
    <p:sldId id="312" r:id="rId67"/>
    <p:sldId id="313" r:id="rId68"/>
    <p:sldId id="324" r:id="rId69"/>
    <p:sldId id="328" r:id="rId70"/>
    <p:sldId id="329" r:id="rId71"/>
    <p:sldId id="315" r:id="rId72"/>
    <p:sldId id="316" r:id="rId73"/>
    <p:sldId id="318" r:id="rId74"/>
    <p:sldId id="319" r:id="rId75"/>
    <p:sldId id="320" r:id="rId76"/>
    <p:sldId id="321" r:id="rId77"/>
    <p:sldId id="322" r:id="rId78"/>
    <p:sldId id="317" r:id="rId79"/>
    <p:sldId id="261" r:id="rId80"/>
    <p:sldId id="265" r:id="rId81"/>
    <p:sldId id="270" r:id="rId82"/>
    <p:sldId id="310" r:id="rId83"/>
    <p:sldId id="330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72697-88B1-4CAE-916C-AFAA2C5F827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560A8-C2C1-4331-8575-57DBF16A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Spectrum regulatory authorities are now working towards new regulations allowing for wireless spectrum reuse by unlicensed users [2].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LAUNCH</a:t>
            </a:r>
            <a:r>
              <a:rPr lang="en-US" baseline="0" dirty="0" smtClean="0"/>
              <a:t> takes into consideration opportunistically PUs. Deals with PUs better than CAODV. Also, it chooses least delay routes.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Decreases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nSUs</a:t>
            </a:r>
            <a:r>
              <a:rPr lang="en-US" baseline="0" dirty="0" smtClean="0"/>
              <a:t> = 40 since not all opportunities are taken into consideration due to the complexity reduction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1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 at zero PUs activity, Undercover is the best due</a:t>
            </a:r>
            <a:r>
              <a:rPr lang="en-US" baseline="0" dirty="0" smtClean="0"/>
              <a:t> to the use of cooperative diversity.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Delay moves in the same direction of </a:t>
            </a:r>
            <a:r>
              <a:rPr lang="en-US" baseline="0" dirty="0" err="1" smtClean="0"/>
              <a:t>goodput</a:t>
            </a:r>
            <a:r>
              <a:rPr lang="en-US" baseline="0" dirty="0" smtClean="0"/>
              <a:t> since no packets reach the destination and hence the congestion decreases and delay decreases too.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Delay increases at first part</a:t>
            </a:r>
            <a:r>
              <a:rPr lang="en-US" baseline="0" dirty="0" smtClean="0"/>
              <a:t> of the graph for some protocols since another factor affect the delay which is: channel switching delay or group construction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LAUNCH remains as it is due to channel locking mechanism.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Undercover cannot use channels well so, </a:t>
            </a:r>
            <a:r>
              <a:rPr lang="en-US" dirty="0" err="1" smtClean="0"/>
              <a:t>goodput</a:t>
            </a:r>
            <a:r>
              <a:rPr lang="en-US" dirty="0" smtClean="0"/>
              <a:t> decreases with the increase in number of channels since arbitrary</a:t>
            </a:r>
            <a:r>
              <a:rPr lang="en-US" baseline="0" dirty="0" smtClean="0"/>
              <a:t> choices let it fall with highly active PUs and large switching delays and preemption of flows.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Delay moves with </a:t>
            </a:r>
            <a:r>
              <a:rPr lang="en-US" baseline="0" dirty="0" err="1" smtClean="0"/>
              <a:t>goodput</a:t>
            </a:r>
            <a:r>
              <a:rPr lang="en-US" baseline="0" dirty="0" smtClean="0"/>
              <a:t> except at 9 channels with CSCR; this is because here number of channels &gt; number of PUs so, there is an opportunity to send without interfering at all with 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advantages and disadvantages</a:t>
            </a:r>
            <a:r>
              <a:rPr lang="en-US" baseline="0" dirty="0" smtClean="0"/>
              <a:t> of each approach in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Weights belong to null-space</a:t>
            </a:r>
            <a:r>
              <a:rPr lang="en-US" baseline="0" dirty="0" smtClean="0"/>
              <a:t> of channel coefficient matrix to all 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 of “c” depends on the used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4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assumes</a:t>
            </a:r>
            <a:r>
              <a:rPr lang="en-US" baseline="0" dirty="0" smtClean="0"/>
              <a:t> Rayleigh fading model with unit variance. It depends on statistical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factor represents the percentage of increase in number of flows that affect the constructed group</a:t>
            </a:r>
          </a:p>
          <a:p>
            <a:r>
              <a:rPr lang="en-US" dirty="0" err="1" smtClean="0"/>
              <a:t>Fn</a:t>
            </a:r>
            <a:r>
              <a:rPr lang="en-US" dirty="0" smtClean="0"/>
              <a:t> = </a:t>
            </a:r>
            <a:r>
              <a:rPr lang="en-US" dirty="0" err="1" smtClean="0"/>
              <a:t>Df</a:t>
            </a:r>
            <a:r>
              <a:rPr lang="en-US" dirty="0" smtClean="0"/>
              <a:t> / </a:t>
            </a:r>
            <a:r>
              <a:rPr lang="en-US" dirty="0" err="1" smtClean="0"/>
              <a:t>Dn</a:t>
            </a:r>
            <a:r>
              <a:rPr lang="en-US" dirty="0" smtClean="0"/>
              <a:t> where </a:t>
            </a:r>
            <a:r>
              <a:rPr lang="en-US" dirty="0" err="1" smtClean="0"/>
              <a:t>Df</a:t>
            </a:r>
            <a:r>
              <a:rPr lang="en-US" dirty="0" smtClean="0"/>
              <a:t> is flow density and </a:t>
            </a:r>
            <a:r>
              <a:rPr lang="en-US" dirty="0" err="1" smtClean="0"/>
              <a:t>Dn</a:t>
            </a:r>
            <a:r>
              <a:rPr lang="en-US" dirty="0" smtClean="0"/>
              <a:t> is node</a:t>
            </a:r>
            <a:r>
              <a:rPr lang="en-US" baseline="0" dirty="0" smtClean="0"/>
              <a:t>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Thresholds</a:t>
            </a:r>
            <a:r>
              <a:rPr lang="en-US" baseline="0" dirty="0" smtClean="0"/>
              <a:t> based on the given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environment</a:t>
            </a:r>
            <a:r>
              <a:rPr lang="en-US" baseline="0" dirty="0" smtClean="0"/>
              <a:t> includes changing number of flows, PUs activities, and channels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0A8-C2C1-4331-8575-57DBF16A98D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AA36E0-8BFF-4FEC-9AD4-73AF952B9CB1}" type="datetime1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4DB8F9-3633-4DD9-88DC-601706EA3E5D}" type="slidenum">
              <a:rPr lang="en-US" smtClean="0"/>
              <a:pPr/>
              <a:t>‹#›</a:t>
            </a:fld>
            <a:r>
              <a:rPr lang="en-US" dirty="0" smtClean="0"/>
              <a:t>/83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3613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7400-6593-48A5-B51F-B40DDE457774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5B94-83FA-48C8-95EC-BDCF87F25832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4891286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44D6-5C1E-4448-904C-339B9FB789B2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‹#›</a:t>
            </a:fld>
            <a:r>
              <a:rPr lang="en-US" dirty="0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2D9272-43A3-406A-B4DB-B4D99790EB88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48440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23A6-8FB5-44F3-8F08-A85F3D2632D1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7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650-34C4-4C2E-9D6C-2BE9CF3D94E7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096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B84-6186-43A4-A3D6-A3E980F03056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3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6522-0957-41BB-874A-322A3D238949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535293-9E8E-4059-A3A1-2F29F7E19DB1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71641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D18A7F-383B-421A-9D3E-984F3BFDDAC0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4DB8F9-3633-4DD9-88DC-601706EA3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110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D1E2E3B-79C4-4F7C-929F-8A9C4AF477A7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4DB8F9-3633-4DD9-88DC-601706EA3E5D}" type="slidenum">
              <a:rPr lang="en-US" smtClean="0"/>
              <a:pPr/>
              <a:t>‹#›</a:t>
            </a:fld>
            <a:r>
              <a:rPr lang="en-US" dirty="0" smtClean="0"/>
              <a:t>/83</a:t>
            </a:r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32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Undercover: Cooperation-based </a:t>
            </a:r>
            <a:r>
              <a:rPr lang="en-US" sz="4400" dirty="0" smtClean="0"/>
              <a:t>Routing Protocol for Cognitive </a:t>
            </a:r>
            <a:r>
              <a:rPr lang="en-US" sz="4400" dirty="0"/>
              <a:t>Radio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21988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Supervised By: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Prof. Dr. </a:t>
            </a:r>
            <a:r>
              <a:rPr lang="en-US" sz="2400" dirty="0" err="1" smtClean="0">
                <a:solidFill>
                  <a:schemeClr val="tx1"/>
                </a:solidFill>
              </a:rPr>
              <a:t>Soheir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Bassiouny</a:t>
            </a:r>
            <a:endParaRPr lang="en-US" sz="2400" dirty="0">
              <a:solidFill>
                <a:schemeClr val="tx1"/>
              </a:solidFill>
              <a:cs typeface="Narkisim" pitchFamily="34" charset="-79"/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Prof. Dr</a:t>
            </a:r>
            <a:r>
              <a:rPr lang="en-US" sz="2400" dirty="0">
                <a:solidFill>
                  <a:schemeClr val="tx1"/>
                </a:solidFill>
              </a:rPr>
              <a:t>. Mustafa </a:t>
            </a:r>
            <a:r>
              <a:rPr lang="en-US" sz="2400" dirty="0" err="1">
                <a:solidFill>
                  <a:schemeClr val="tx1"/>
                </a:solidFill>
              </a:rPr>
              <a:t>ElNainay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5785991"/>
            <a:ext cx="7162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dirty="0"/>
              <a:t>Presented by: </a:t>
            </a:r>
            <a:r>
              <a:rPr lang="en-US" dirty="0" smtClean="0"/>
              <a:t>Arsany Guirguis</a:t>
            </a:r>
            <a:r>
              <a:rPr lang="en-US" dirty="0"/>
              <a:t/>
            </a:r>
            <a:br>
              <a:rPr lang="en-US" dirty="0"/>
            </a:br>
            <a:r>
              <a:rPr lang="en-US" sz="1100" smtClean="0"/>
              <a:t>January 2017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Cooperative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idea can enhance</a:t>
            </a:r>
            <a:r>
              <a:rPr lang="en-US" dirty="0"/>
              <a:t> </a:t>
            </a:r>
            <a:r>
              <a:rPr lang="en-US" dirty="0" smtClean="0"/>
              <a:t>throughput [5] and enable </a:t>
            </a:r>
            <a:r>
              <a:rPr lang="en-US" dirty="0"/>
              <a:t>simultaneous non-interfering transmissions </a:t>
            </a:r>
            <a:r>
              <a:rPr lang="en-US" dirty="0" smtClean="0"/>
              <a:t>[6].</a:t>
            </a:r>
          </a:p>
          <a:p>
            <a:r>
              <a:rPr lang="en-US" dirty="0" smtClean="0"/>
              <a:t>Investigated in the scope of Wireless Networks [7] and Cognitive Radio Networks [8].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82" y="3329341"/>
            <a:ext cx="3648075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5" y="3640834"/>
            <a:ext cx="3764537" cy="29649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P"/>
            </a:pPr>
            <a:r>
              <a:rPr lang="en-US" dirty="0" smtClean="0">
                <a:solidFill>
                  <a:srgbClr val="00B0F0"/>
                </a:solidFill>
              </a:rPr>
              <a:t>Discuss the motivation of this work.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Present the contributions of this work.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Discuss the details of the proposed algorithm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Discuss the evaluation of the proposed algorithm.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Give directions for possible future extensions to this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Contributions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Related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Undercover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System and Mathematical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Undercover: Implementation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CSCR: Channel Selection Scheme for 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Investigate the use of cooperative communications in route discovery phase.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Undercover, a cooperation-based routing protocol for CRNs. Its main idea is to null transmission at PUs through beamforming.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Investigate the possibility to enhance SUs flows throughput through cooperative diversity.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Investigate the tradeoff between maximizing the throughput and minimizing the interference.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Contributions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Develop a heuristic algorithm to reduce the exponential complexity of group construction algorithm.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Propose CSCR, a channel selection scheme to choose the best channel to send data through along with the group construction phase.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Evaluate Undercover and CSCR via NS2 against two other related protocols.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Contributions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Related </a:t>
            </a:r>
            <a:r>
              <a:rPr lang="en-US" dirty="0" smtClean="0">
                <a:solidFill>
                  <a:srgbClr val="00B0F0"/>
                </a:solidFill>
              </a:rPr>
              <a:t>Work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Cooperative Communication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Channel Selection Schemes</a:t>
            </a:r>
            <a:endParaRPr lang="en-US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Undercover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System and Mathematical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Undercover: Implementation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CSCR: Channel Selection Scheme for 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</a:t>
            </a:r>
            <a:r>
              <a:rPr lang="en-US" dirty="0" smtClean="0"/>
              <a:t>Cooperative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Ding et al. use </a:t>
            </a:r>
            <a:r>
              <a:rPr lang="en-US" u="sng" dirty="0"/>
              <a:t>cooperative diversity</a:t>
            </a:r>
            <a:r>
              <a:rPr lang="en-US" dirty="0"/>
              <a:t> to transmit </a:t>
            </a:r>
            <a:r>
              <a:rPr lang="en-US" dirty="0" smtClean="0"/>
              <a:t>data with </a:t>
            </a:r>
            <a:r>
              <a:rPr lang="en-US" dirty="0"/>
              <a:t>higher capacity to maximize throughput </a:t>
            </a:r>
            <a:r>
              <a:rPr lang="en-US" dirty="0" smtClean="0"/>
              <a:t>[9].</a:t>
            </a:r>
          </a:p>
          <a:p>
            <a:r>
              <a:rPr lang="en-US" dirty="0" smtClean="0"/>
              <a:t>Yi. et al. utilize </a:t>
            </a:r>
            <a:r>
              <a:rPr lang="en-US" u="sng" dirty="0"/>
              <a:t>beamforming</a:t>
            </a:r>
            <a:r>
              <a:rPr lang="en-US" dirty="0"/>
              <a:t> by </a:t>
            </a:r>
            <a:r>
              <a:rPr lang="en-US" dirty="0" smtClean="0"/>
              <a:t>developing MAC </a:t>
            </a:r>
            <a:r>
              <a:rPr lang="en-US" dirty="0"/>
              <a:t>layer </a:t>
            </a:r>
            <a:r>
              <a:rPr lang="en-US" dirty="0" smtClean="0"/>
              <a:t>protocol </a:t>
            </a:r>
            <a:r>
              <a:rPr lang="en-US" dirty="0"/>
              <a:t>that maximize the received signal-to-interference noise ratio (</a:t>
            </a:r>
            <a:r>
              <a:rPr lang="en-US" dirty="0" smtClean="0"/>
              <a:t>SINR) among </a:t>
            </a:r>
            <a:r>
              <a:rPr lang="en-US" dirty="0"/>
              <a:t>SUs with </a:t>
            </a:r>
            <a:r>
              <a:rPr lang="en-US" dirty="0" smtClean="0"/>
              <a:t>different </a:t>
            </a:r>
            <a:r>
              <a:rPr lang="en-US" dirty="0"/>
              <a:t>power constraints and the Quality of Service (QoS) </a:t>
            </a:r>
            <a:r>
              <a:rPr lang="en-US" dirty="0" smtClean="0"/>
              <a:t>requirement of PUs </a:t>
            </a:r>
            <a:r>
              <a:rPr lang="en-US" dirty="0"/>
              <a:t>[10]</a:t>
            </a:r>
            <a:r>
              <a:rPr lang="en-US" dirty="0" smtClean="0"/>
              <a:t>.</a:t>
            </a:r>
          </a:p>
          <a:p>
            <a:r>
              <a:rPr lang="en-US" dirty="0"/>
              <a:t>DZP </a:t>
            </a:r>
            <a:r>
              <a:rPr lang="en-US" dirty="0" smtClean="0"/>
              <a:t>[11] </a:t>
            </a:r>
            <a:r>
              <a:rPr lang="en-US" dirty="0"/>
              <a:t>considered using beamforming in </a:t>
            </a:r>
            <a:r>
              <a:rPr lang="en-US" dirty="0" smtClean="0"/>
              <a:t>the routing layer as a </a:t>
            </a:r>
            <a:r>
              <a:rPr lang="en-US" u="sng" dirty="0" smtClean="0"/>
              <a:t>maintenance scheme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</a:t>
            </a:r>
            <a:r>
              <a:rPr lang="en-US" dirty="0" smtClean="0"/>
              <a:t>Dead Zone Penetration (DZP)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idea </a:t>
            </a:r>
            <a:r>
              <a:rPr lang="en-US" dirty="0" smtClean="0"/>
              <a:t>is to create </a:t>
            </a:r>
            <a:r>
              <a:rPr lang="en-US" dirty="0"/>
              <a:t>a </a:t>
            </a:r>
            <a:r>
              <a:rPr lang="en-US" u="sng" dirty="0"/>
              <a:t>cooperative pair</a:t>
            </a:r>
            <a:r>
              <a:rPr lang="en-US" dirty="0"/>
              <a:t> consisting of the </a:t>
            </a:r>
            <a:r>
              <a:rPr lang="en-US" dirty="0" smtClean="0"/>
              <a:t>affected </a:t>
            </a:r>
            <a:r>
              <a:rPr lang="en-US" dirty="0"/>
              <a:t>node and one of its </a:t>
            </a:r>
            <a:r>
              <a:rPr lang="en-US" dirty="0" smtClean="0"/>
              <a:t>neighbors to null transmission at the active PU.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23" y="3007308"/>
            <a:ext cx="4106554" cy="37106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3.1 </a:t>
            </a:r>
            <a:r>
              <a:rPr lang="en-US" dirty="0" smtClean="0"/>
              <a:t>Cooperative Communication: 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techniques were </a:t>
            </a:r>
            <a:r>
              <a:rPr lang="en-US" dirty="0"/>
              <a:t>not utilized nor investigated in the </a:t>
            </a:r>
            <a:r>
              <a:rPr lang="en-US" dirty="0" smtClean="0"/>
              <a:t>route discovery phase.</a:t>
            </a:r>
          </a:p>
          <a:p>
            <a:r>
              <a:rPr lang="en-US" dirty="0" smtClean="0"/>
              <a:t>Existing </a:t>
            </a:r>
            <a:r>
              <a:rPr lang="en-US" dirty="0"/>
              <a:t>routing </a:t>
            </a:r>
            <a:r>
              <a:rPr lang="en-US" dirty="0" smtClean="0"/>
              <a:t>protocols are </a:t>
            </a:r>
            <a:r>
              <a:rPr lang="en-US" dirty="0"/>
              <a:t>limited </a:t>
            </a:r>
            <a:r>
              <a:rPr lang="en-US" dirty="0" smtClean="0"/>
              <a:t>to the </a:t>
            </a:r>
            <a:r>
              <a:rPr lang="en-US" dirty="0"/>
              <a:t>assumption that </a:t>
            </a:r>
            <a:r>
              <a:rPr lang="en-US" u="sng" dirty="0"/>
              <a:t>PUs and SUs cannot coexist</a:t>
            </a:r>
            <a:r>
              <a:rPr lang="en-US" dirty="0"/>
              <a:t> with each other if both are active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 cooperative beamforming to allow for this coexistence.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</a:t>
            </a:r>
            <a:r>
              <a:rPr lang="en-US" dirty="0" smtClean="0"/>
              <a:t>Channel Selection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assignment problem </a:t>
            </a:r>
            <a:r>
              <a:rPr lang="en-US" dirty="0"/>
              <a:t>has been formulated as an </a:t>
            </a:r>
            <a:r>
              <a:rPr lang="en-US" u="sng" dirty="0"/>
              <a:t>optimization </a:t>
            </a:r>
            <a:r>
              <a:rPr lang="en-US" u="sng" dirty="0" smtClean="0"/>
              <a:t>problem</a:t>
            </a:r>
          </a:p>
          <a:p>
            <a:pPr lvl="1"/>
            <a:r>
              <a:rPr lang="en-US" i="0" dirty="0" smtClean="0"/>
              <a:t>Joshi et </a:t>
            </a:r>
            <a:r>
              <a:rPr lang="en-US" i="0" dirty="0"/>
              <a:t>al</a:t>
            </a:r>
            <a:r>
              <a:rPr lang="en-US" i="0" dirty="0" smtClean="0"/>
              <a:t>. target: using minimum transmission power [12].</a:t>
            </a:r>
          </a:p>
          <a:p>
            <a:pPr lvl="1"/>
            <a:r>
              <a:rPr lang="en-US" i="0" dirty="0"/>
              <a:t>Hoang et al</a:t>
            </a:r>
            <a:r>
              <a:rPr lang="en-US" i="0" dirty="0" smtClean="0"/>
              <a:t>. target: maximize throughput of secondary network [13].</a:t>
            </a:r>
          </a:p>
          <a:p>
            <a:pPr lvl="1"/>
            <a:r>
              <a:rPr lang="it-IT" i="0" dirty="0"/>
              <a:t>Salameh et al</a:t>
            </a:r>
            <a:r>
              <a:rPr lang="it-IT" i="0" dirty="0" smtClean="0"/>
              <a:t>. target: maximize sum-rate by all SUs [14].</a:t>
            </a:r>
          </a:p>
          <a:p>
            <a:r>
              <a:rPr lang="en-US" i="0" dirty="0" smtClean="0"/>
              <a:t>Other publications use </a:t>
            </a:r>
            <a:r>
              <a:rPr lang="en-US" i="0" u="sng" dirty="0" smtClean="0"/>
              <a:t>brute-force search</a:t>
            </a:r>
            <a:r>
              <a:rPr lang="en-US" i="0" dirty="0" smtClean="0"/>
              <a:t> using some metric to choose the best channel</a:t>
            </a:r>
          </a:p>
          <a:p>
            <a:pPr lvl="1"/>
            <a:r>
              <a:rPr lang="nl-NL" i="0" dirty="0"/>
              <a:t>Lee et al</a:t>
            </a:r>
            <a:r>
              <a:rPr lang="nl-NL" i="0" dirty="0" smtClean="0"/>
              <a:t>. metric: the least end-to-end delay [15].</a:t>
            </a:r>
          </a:p>
          <a:p>
            <a:pPr lvl="1"/>
            <a:r>
              <a:rPr lang="en-US" i="0" dirty="0"/>
              <a:t>Kim et al., </a:t>
            </a:r>
            <a:r>
              <a:rPr lang="en-US" i="0" dirty="0" smtClean="0"/>
              <a:t>metric: the least congested channel with PUs [16].</a:t>
            </a:r>
            <a:endParaRPr lang="en-US" i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19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motivation of this work.</a:t>
            </a:r>
          </a:p>
          <a:p>
            <a:r>
              <a:rPr lang="en-US" dirty="0" smtClean="0"/>
              <a:t>Present the contributions of this work.</a:t>
            </a:r>
          </a:p>
          <a:p>
            <a:r>
              <a:rPr lang="en-US" dirty="0" smtClean="0"/>
              <a:t>Discuss the details of the proposed algorithm.</a:t>
            </a:r>
          </a:p>
          <a:p>
            <a:r>
              <a:rPr lang="en-US" dirty="0" smtClean="0"/>
              <a:t>Discuss the evaluation of the proposed algorithm.</a:t>
            </a:r>
          </a:p>
          <a:p>
            <a:r>
              <a:rPr lang="en-US" dirty="0" smtClean="0"/>
              <a:t>Give directions for possible future extensions to this work.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3.2 </a:t>
            </a:r>
            <a:r>
              <a:rPr lang="en-US" dirty="0" smtClean="0"/>
              <a:t>Channel Selection Schemes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publications put suggest some </a:t>
            </a:r>
            <a:r>
              <a:rPr lang="en-US" u="sng" dirty="0" smtClean="0"/>
              <a:t>heuristics</a:t>
            </a:r>
            <a:r>
              <a:rPr lang="en-US" dirty="0" smtClean="0"/>
              <a:t> to choose the best channel</a:t>
            </a:r>
          </a:p>
          <a:p>
            <a:pPr lvl="1"/>
            <a:r>
              <a:rPr lang="en-US" i="0" dirty="0"/>
              <a:t>Chen et al., in </a:t>
            </a:r>
            <a:r>
              <a:rPr lang="en-US" i="0" dirty="0" smtClean="0"/>
              <a:t>[17], </a:t>
            </a:r>
            <a:r>
              <a:rPr lang="en-US" i="0" dirty="0"/>
              <a:t>propose a graph-based </a:t>
            </a:r>
            <a:r>
              <a:rPr lang="en-US" i="0" dirty="0" smtClean="0"/>
              <a:t>algorithm to choose the channel with the least interference on others.</a:t>
            </a:r>
          </a:p>
          <a:p>
            <a:pPr lvl="1"/>
            <a:r>
              <a:rPr lang="it-IT" i="0" dirty="0"/>
              <a:t>Li et al., in </a:t>
            </a:r>
            <a:r>
              <a:rPr lang="it-IT" i="0" dirty="0" smtClean="0"/>
              <a:t>[18], solve cut-set problem to choose the most reliable SU path depending on PUs activities.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</a:t>
            </a:r>
            <a:r>
              <a:rPr lang="en-US" dirty="0" smtClean="0"/>
              <a:t>Channel Selection: 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integrate channel selection in group construction phase, where all members of group should send data simultaneously on </a:t>
            </a:r>
            <a:r>
              <a:rPr lang="en-US" u="sng" dirty="0" smtClean="0"/>
              <a:t>the same channel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restriction was </a:t>
            </a:r>
            <a:r>
              <a:rPr lang="en-US" dirty="0"/>
              <a:t>not addressed before in the </a:t>
            </a:r>
            <a:r>
              <a:rPr lang="en-US" dirty="0" smtClean="0"/>
              <a:t>literature.</a:t>
            </a:r>
          </a:p>
          <a:p>
            <a:r>
              <a:rPr lang="en-US" dirty="0" smtClean="0"/>
              <a:t>Requirements for the selected channel concerning </a:t>
            </a:r>
            <a:r>
              <a:rPr lang="en-US" u="sng" dirty="0" smtClean="0"/>
              <a:t>PUs activities, SUs active flows, and switching delay</a:t>
            </a:r>
            <a:r>
              <a:rPr lang="en-US" dirty="0" smtClean="0"/>
              <a:t> were also taken into consideration.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P"/>
            </a:pPr>
            <a:r>
              <a:rPr lang="en-US" dirty="0" smtClean="0">
                <a:solidFill>
                  <a:srgbClr val="00B0F0"/>
                </a:solidFill>
              </a:rPr>
              <a:t>Discuss the motivation of this work.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Present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the contributions of this work.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Discuss the details of the proposed algorithm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Discuss the evaluation of the proposed algorithm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Give directions for possible future extensions to this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Contributions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Undercover</a:t>
            </a:r>
            <a:r>
              <a:rPr lang="en-US" dirty="0" smtClean="0">
                <a:solidFill>
                  <a:srgbClr val="00B0F0"/>
                </a:solidFill>
              </a:rPr>
              <a:t>: System and Mathematical Models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System Assumptions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Mathematical Model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Routing Metric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Undercover: Implementation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CSCR: Channel Selection Scheme for 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 System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 and SUs are stationary.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SUs know their locations, their neighbors’ locations, and the final destination location.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SUs can sense and detect PUs activities.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Slow fading wireless channels. Channel coefficients remain constant for short time T</a:t>
            </a:r>
            <a:r>
              <a:rPr lang="en-US" baseline="-25000" dirty="0" smtClean="0"/>
              <a:t>c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SUs can know the channel coefficients of both neighboring SUs and PUs.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 System Assumptions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SUs communicate their control packets over dedicated Common Control Channel (CCC).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All nodes can operate with multiple channels. They can choose freely and independently the sending and receiving channels.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Channel switching delay depends on the difference between source and target channels.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Channels are non-overlapping.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main goals in modeling our problem: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Null transmission at PUs.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Enhance throughput of SUs flows.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Minimize the interference resulted from cooperative group construction.</a:t>
            </a:r>
          </a:p>
          <a:p>
            <a:r>
              <a:rPr lang="en-US" dirty="0" smtClean="0"/>
              <a:t>Increasing group size </a:t>
            </a:r>
            <a:r>
              <a:rPr lang="en-US" u="sng" dirty="0" smtClean="0"/>
              <a:t>increases</a:t>
            </a:r>
            <a:r>
              <a:rPr lang="en-US" dirty="0" smtClean="0"/>
              <a:t> achievable throughput but </a:t>
            </a:r>
            <a:r>
              <a:rPr lang="en-US" u="sng" dirty="0" smtClean="0"/>
              <a:t>increases</a:t>
            </a:r>
            <a:r>
              <a:rPr lang="en-US" dirty="0" smtClean="0"/>
              <a:t> interference as well. </a:t>
            </a:r>
            <a:r>
              <a:rPr lang="en-US" dirty="0" smtClean="0">
                <a:solidFill>
                  <a:srgbClr val="FF0000"/>
                </a:solidFill>
              </a:rPr>
              <a:t>Tradeoff!!</a:t>
            </a:r>
          </a:p>
          <a:p>
            <a:r>
              <a:rPr lang="en-US" dirty="0" smtClean="0"/>
              <a:t>We need to get routing metric that keeps this balance.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4.2.1 Capacity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calculate the achievable capacity in two cases: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407" y="2479901"/>
            <a:ext cx="4211187" cy="42186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4.2.1 Capacity </a:t>
            </a:r>
            <a:r>
              <a:rPr lang="en-US" dirty="0" smtClean="0"/>
              <a:t>Calculations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Node-to-node Link: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𝑠𝑑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𝑆𝐼𝑁𝑅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𝑆𝐼𝑁𝑅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B: Available bandwidth.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: Transmission power.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</m:oMath>
                </a14:m>
                <a:r>
                  <a:rPr lang="en-US" dirty="0" smtClean="0"/>
                  <a:t>: Channel coefficient between s and 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: Gaussian noise variance.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87" t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4.2.1 Capacity </a:t>
            </a:r>
            <a:r>
              <a:rPr lang="en-US" dirty="0" smtClean="0"/>
              <a:t>Calculations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Multi-node-to-node Link: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𝑆𝐼𝑁𝑅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𝑆𝐼𝑁𝑅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𝑐𝑃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𝑐𝑃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: </a:t>
                </a:r>
                <a:r>
                  <a:rPr lang="en-US" dirty="0"/>
                  <a:t>Beamforming </a:t>
                </a:r>
                <a:r>
                  <a:rPr lang="en-US" dirty="0" smtClean="0"/>
                  <a:t>weight vector.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: Channel coefficient weight vector.</a:t>
                </a:r>
              </a:p>
              <a:p>
                <a:r>
                  <a:rPr lang="en-US" dirty="0" smtClean="0"/>
                  <a:t>Note that: To apply beamforming, number of group members should be greater than number of PUs.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0" t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29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Contributions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Undercover</a:t>
            </a:r>
            <a:r>
              <a:rPr lang="en-US" dirty="0" smtClean="0"/>
              <a:t>: System and Mathematical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Undercover: Implementation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CSCR: Channel Selection Scheme for 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4.2.1 Capacity Calculations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Effective Capacity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𝑐𝑜𝑜𝑝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𝑤𝑜𝑟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effective capacity between nodes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𝑐𝑜𝑜𝑝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the achievable capacity during cooperative transmission from </a:t>
                </a:r>
                <a:r>
                  <a:rPr lang="en-US" dirty="0" err="1"/>
                  <a:t>i</a:t>
                </a:r>
                <a:r>
                  <a:rPr lang="en-US" dirty="0"/>
                  <a:t> to </a:t>
                </a:r>
                <a:r>
                  <a:rPr lang="en-US" dirty="0" smtClean="0"/>
                  <a:t>j.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𝑤𝑜𝑟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the minimum capacity achieved to deliver the packet to any of the </a:t>
                </a:r>
                <a:r>
                  <a:rPr lang="en-US" dirty="0" smtClean="0"/>
                  <a:t>neighbors participating </a:t>
                </a:r>
                <a:r>
                  <a:rPr lang="en-US" dirty="0"/>
                  <a:t>in this cooperative transmission.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87" t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4.2.2 Interference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types of interference can result from constructing cooperative  groups: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Interference on </a:t>
            </a:r>
            <a:r>
              <a:rPr lang="en-US" sz="2800" dirty="0"/>
              <a:t>the group itself due to its </a:t>
            </a:r>
            <a:r>
              <a:rPr lang="en-US" sz="2800" dirty="0" smtClean="0"/>
              <a:t>neighbors.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800" dirty="0" smtClean="0"/>
              <a:t>Interference </a:t>
            </a:r>
            <a:r>
              <a:rPr lang="en-US" sz="2800" dirty="0"/>
              <a:t>due to the group </a:t>
            </a:r>
            <a:r>
              <a:rPr lang="en-US" sz="2800" dirty="0" smtClean="0"/>
              <a:t>on the </a:t>
            </a:r>
            <a:r>
              <a:rPr lang="en-US" sz="2800" dirty="0"/>
              <a:t>neighboring nodes</a:t>
            </a:r>
            <a:r>
              <a:rPr lang="en-US" sz="2800" dirty="0" smtClean="0"/>
              <a:t>.</a:t>
            </a:r>
          </a:p>
          <a:p>
            <a:r>
              <a:rPr lang="en-US" dirty="0"/>
              <a:t>For the first type, </a:t>
            </a:r>
            <a:r>
              <a:rPr lang="en-US" dirty="0" smtClean="0"/>
              <a:t>we delegate </a:t>
            </a:r>
            <a:r>
              <a:rPr lang="en-US" dirty="0" smtClean="0"/>
              <a:t>congestion </a:t>
            </a:r>
            <a:r>
              <a:rPr lang="en-US" dirty="0" smtClean="0"/>
              <a:t>resolution to multiple access techniques like CSMA/CA.</a:t>
            </a:r>
          </a:p>
          <a:p>
            <a:r>
              <a:rPr lang="en-US" dirty="0" smtClean="0"/>
              <a:t>Assuming it is fair, </a:t>
            </a:r>
            <a:r>
              <a:rPr lang="en-US" dirty="0"/>
              <a:t>the number of </a:t>
            </a:r>
            <a:r>
              <a:rPr lang="en-US" u="sng" dirty="0" smtClean="0"/>
              <a:t>flow-carrying </a:t>
            </a:r>
            <a:r>
              <a:rPr lang="en-US" u="sng" dirty="0"/>
              <a:t>nodes</a:t>
            </a:r>
            <a:r>
              <a:rPr lang="en-US" dirty="0"/>
              <a:t> in the interference range of the source node/group </a:t>
            </a:r>
            <a:r>
              <a:rPr lang="en-US" dirty="0" smtClean="0"/>
              <a:t>is </a:t>
            </a:r>
            <a:r>
              <a:rPr lang="en-US" u="sng" dirty="0" smtClean="0"/>
              <a:t>inversely </a:t>
            </a:r>
            <a:r>
              <a:rPr lang="en-US" u="sng" dirty="0"/>
              <a:t>proportional</a:t>
            </a:r>
            <a:r>
              <a:rPr lang="en-US" dirty="0"/>
              <a:t> to the average </a:t>
            </a:r>
            <a:r>
              <a:rPr lang="en-US" u="sng" dirty="0"/>
              <a:t>achievable capacity</a:t>
            </a:r>
            <a:r>
              <a:rPr lang="en-US" dirty="0"/>
              <a:t> over the transmission link.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4.2.2 Interference </a:t>
            </a:r>
            <a:r>
              <a:rPr lang="en-US" dirty="0" smtClean="0"/>
              <a:t>Calculations (cont’d)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Secondly, sending </a:t>
                </a:r>
                <a:r>
                  <a:rPr lang="en-US" dirty="0" smtClean="0"/>
                  <a:t>using cooperative group </a:t>
                </a:r>
                <a:r>
                  <a:rPr lang="en-US" dirty="0" smtClean="0"/>
                  <a:t>interferes </a:t>
                </a:r>
                <a:r>
                  <a:rPr lang="en-US" dirty="0" smtClean="0"/>
                  <a:t>with flows of the neighboring nodes.</a:t>
                </a:r>
              </a:p>
              <a:p>
                <a:r>
                  <a:rPr lang="en-US" dirty="0" smtClean="0"/>
                  <a:t>We penalize the group based on the amount of interference it inflicts on its neighbors.</a:t>
                </a:r>
              </a:p>
              <a:p>
                <a:r>
                  <a:rPr lang="en-US" dirty="0" smtClean="0"/>
                  <a:t>First, we calculate an estimate for flow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/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distinguished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fl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ows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where, A is the area of the polygon whose vertices are group neighboring nodes.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87" t="-2117" r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4.2.2 Interference Calculations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an approximate for the number of flows that will be affected by the group, we calculate the interference range of the constructed group.</a:t>
            </a:r>
          </a:p>
          <a:p>
            <a:r>
              <a:rPr lang="en-US" dirty="0" smtClean="0"/>
              <a:t>We </a:t>
            </a:r>
            <a:r>
              <a:rPr lang="en-US" dirty="0"/>
              <a:t>approximate the </a:t>
            </a:r>
            <a:r>
              <a:rPr lang="en-US" dirty="0" smtClean="0"/>
              <a:t>effective </a:t>
            </a:r>
            <a:r>
              <a:rPr lang="en-US" dirty="0"/>
              <a:t>transmission range of the cooperative </a:t>
            </a:r>
            <a:r>
              <a:rPr lang="en-US" dirty="0" smtClean="0"/>
              <a:t>group as </a:t>
            </a:r>
            <a:r>
              <a:rPr lang="en-US" dirty="0"/>
              <a:t>if a single node situated in the center of the </a:t>
            </a:r>
            <a:r>
              <a:rPr lang="en-US" dirty="0" smtClean="0"/>
              <a:t>group.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4.2.2 Interference Calculations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the effective interference range is given by a </a:t>
                </a:r>
                <a:r>
                  <a:rPr lang="en-US" u="sng" dirty="0" smtClean="0"/>
                  <a:t>circle with </a:t>
                </a:r>
                <a:r>
                  <a:rPr lang="en-US" u="sng" dirty="0" smtClean="0"/>
                  <a:t>radius</a:t>
                </a:r>
                <a:r>
                  <a:rPr lang="en-US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||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c: Free Space Path (FSP) loss.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dirty="0" smtClean="0"/>
                  <a:t>: Interference </a:t>
                </a:r>
                <a:r>
                  <a:rPr lang="en-US" dirty="0"/>
                  <a:t>limit of secondary </a:t>
                </a:r>
                <a:r>
                  <a:rPr lang="en-US" dirty="0" smtClean="0"/>
                  <a:t>nodes.</a:t>
                </a:r>
              </a:p>
              <a:p>
                <a:r>
                  <a:rPr lang="en-US" dirty="0" smtClean="0"/>
                  <a:t>Based on that, the </a:t>
                </a:r>
                <a:r>
                  <a:rPr lang="en-US" dirty="0"/>
                  <a:t>expected number of </a:t>
                </a:r>
                <a:r>
                  <a:rPr lang="en-US" dirty="0" smtClean="0"/>
                  <a:t>affected </a:t>
                </a:r>
                <a:r>
                  <a:rPr lang="en-US" dirty="0"/>
                  <a:t>on-going </a:t>
                </a:r>
                <a:r>
                  <a:rPr lang="en-US" dirty="0" smtClean="0"/>
                  <a:t>flows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87" t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 Routing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Based on the suggested model, our routing metric between nodes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Maximum achievable capacity between nodes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: Number of flow-carrying direct neighbors.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: Number of on-going flows in the interference range of the group.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: Design parameter to alter </a:t>
                </a:r>
                <a:r>
                  <a:rPr lang="en-US" dirty="0"/>
                  <a:t>the altruistic/egoistic behavior of the cooperative </a:t>
                </a:r>
                <a:r>
                  <a:rPr lang="en-US" dirty="0" smtClean="0"/>
                  <a:t>group.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0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Contributions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Undercover</a:t>
            </a:r>
            <a:r>
              <a:rPr lang="en-US" dirty="0">
                <a:solidFill>
                  <a:schemeClr val="tx1"/>
                </a:solidFill>
              </a:rPr>
              <a:t>: System and Mathematical </a:t>
            </a:r>
            <a:r>
              <a:rPr lang="en-US" dirty="0" smtClean="0">
                <a:solidFill>
                  <a:schemeClr val="tx1"/>
                </a:solidFill>
              </a:rPr>
              <a:t>Models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Undercover</a:t>
            </a:r>
            <a:r>
              <a:rPr lang="en-US" dirty="0">
                <a:solidFill>
                  <a:srgbClr val="00B0F0"/>
                </a:solidFill>
              </a:rPr>
              <a:t>: Implementation </a:t>
            </a:r>
            <a:r>
              <a:rPr lang="en-US" dirty="0" smtClean="0">
                <a:solidFill>
                  <a:srgbClr val="00B0F0"/>
                </a:solidFill>
              </a:rPr>
              <a:t>Details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Elimination Algorithm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Route Discovery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Complete Example</a:t>
            </a:r>
            <a:endParaRPr lang="en-US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CSCR: Channel Selection Scheme for 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Elimination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construction algorithm is exponential O(2</a:t>
            </a:r>
            <a:r>
              <a:rPr lang="en-US" baseline="30000" dirty="0" smtClean="0"/>
              <a:t>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Several facts that reduce this complexity </a:t>
            </a:r>
            <a:r>
              <a:rPr lang="en-US" dirty="0"/>
              <a:t>should be </a:t>
            </a:r>
            <a:r>
              <a:rPr lang="en-US" dirty="0" smtClean="0"/>
              <a:t>noted.</a:t>
            </a:r>
          </a:p>
          <a:p>
            <a:r>
              <a:rPr lang="en-US" dirty="0" smtClean="0"/>
              <a:t>The </a:t>
            </a:r>
            <a:r>
              <a:rPr lang="en-US" dirty="0"/>
              <a:t>number of nodes participating in </a:t>
            </a:r>
            <a:r>
              <a:rPr lang="en-US" dirty="0" smtClean="0"/>
              <a:t>the cooperative </a:t>
            </a:r>
            <a:r>
              <a:rPr lang="en-US" dirty="0"/>
              <a:t>group should be </a:t>
            </a:r>
            <a:r>
              <a:rPr lang="en-US" u="sng" dirty="0"/>
              <a:t>strictly higher</a:t>
            </a:r>
            <a:r>
              <a:rPr lang="en-US" dirty="0"/>
              <a:t> than the number of surrounding </a:t>
            </a:r>
            <a:r>
              <a:rPr lang="en-US" dirty="0" smtClean="0"/>
              <a:t>PUs. This puts restriction on the smallest size for potential groups.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</a:t>
            </a:r>
            <a:r>
              <a:rPr lang="en-US" dirty="0"/>
              <a:t>Elimination </a:t>
            </a:r>
            <a:r>
              <a:rPr lang="en-US" dirty="0" smtClean="0"/>
              <a:t>algorithm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2100"/>
            <a:ext cx="10488304" cy="4891286"/>
          </a:xfrm>
        </p:spPr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the wireless fading </a:t>
            </a:r>
            <a:r>
              <a:rPr lang="en-US" dirty="0" smtClean="0"/>
              <a:t>model, </a:t>
            </a:r>
            <a:r>
              <a:rPr lang="en-US" dirty="0"/>
              <a:t>the achievable capacity of a node or cooperative group links can be foreseen </a:t>
            </a:r>
            <a:r>
              <a:rPr lang="en-US" dirty="0" smtClean="0"/>
              <a:t>to fall </a:t>
            </a:r>
            <a:r>
              <a:rPr lang="en-US" dirty="0"/>
              <a:t>in certain regions with high probability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Achievable capacity increases as well as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385" y="3616655"/>
            <a:ext cx="5729230" cy="31944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</a:t>
            </a:r>
            <a:r>
              <a:rPr lang="en-US" dirty="0"/>
              <a:t>Elimination algorithm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Based on that, </a:t>
                </a:r>
                <a:r>
                  <a:rPr lang="en-US" dirty="0"/>
                  <a:t>our protocol is devised to reduce the search space by </a:t>
                </a:r>
                <a:r>
                  <a:rPr lang="en-US" dirty="0" smtClean="0"/>
                  <a:t>excluding the </a:t>
                </a:r>
                <a:r>
                  <a:rPr lang="en-US" dirty="0"/>
                  <a:t>link constructions that are less probable to score maximum link metrics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Each node calculates the following Factor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N: Number of 1- and 2- hop neighbors.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: Rough estimate for number of flows per node.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: Number of flows for minimum allowable group size.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0" t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39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Introduction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Cognitive Radio Networks (CRNs)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Routing Protocols in CRNs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Cooperative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Contributions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Undercover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System and Mathematical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Undercover: Implementation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CSCR: Channel Selection Scheme for 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</a:t>
            </a:r>
            <a:r>
              <a:rPr lang="en-US" dirty="0"/>
              <a:t>Elimination algorithm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this factor to certain thresholds, the algorithm decides whether to increase the group size or not.</a:t>
            </a:r>
          </a:p>
          <a:p>
            <a:r>
              <a:rPr lang="en-US" dirty="0" smtClean="0"/>
              <a:t>This puts an upper limit on the group size.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Route Discovery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" y="1491588"/>
            <a:ext cx="11998651" cy="5242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675" y="1965278"/>
            <a:ext cx="1527409" cy="1173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6770" y="462975"/>
            <a:ext cx="371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Should move closer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flipH="1">
            <a:off x="1787857" y="755363"/>
            <a:ext cx="6318913" cy="1209915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Route Discovery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" y="1491588"/>
            <a:ext cx="11998651" cy="5242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7857" y="3220877"/>
            <a:ext cx="3098042" cy="2442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6770" y="353791"/>
            <a:ext cx="371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Loop to search for potential next hop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flipH="1">
            <a:off x="3336878" y="892400"/>
            <a:ext cx="4769892" cy="2219293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Route Discovery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" y="1491588"/>
            <a:ext cx="11998651" cy="5242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7910" y="2156353"/>
            <a:ext cx="3930556" cy="1746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51928" y="12594"/>
            <a:ext cx="4067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max group size according to the mentioned algorithm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6" idx="1"/>
            <a:endCxn id="5" idx="0"/>
          </p:cNvCxnSpPr>
          <p:nvPr/>
        </p:nvCxnSpPr>
        <p:spPr>
          <a:xfrm flipH="1">
            <a:off x="7083188" y="797424"/>
            <a:ext cx="668740" cy="135892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Route Discovery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" y="1491588"/>
            <a:ext cx="11998651" cy="5242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05767" y="3534770"/>
            <a:ext cx="2429302" cy="1105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38280" y="176370"/>
            <a:ext cx="4067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all combinations of allowed group sizes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6" idx="2"/>
            <a:endCxn id="5" idx="0"/>
          </p:cNvCxnSpPr>
          <p:nvPr/>
        </p:nvCxnSpPr>
        <p:spPr>
          <a:xfrm flipH="1">
            <a:off x="8120418" y="1253588"/>
            <a:ext cx="1651379" cy="228118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Route Discovery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" y="1518884"/>
            <a:ext cx="11998651" cy="5242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8848" y="176370"/>
            <a:ext cx="4490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Calculate the routing metric and keep the best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6" idx="2"/>
            <a:endCxn id="12" idx="0"/>
          </p:cNvCxnSpPr>
          <p:nvPr/>
        </p:nvCxnSpPr>
        <p:spPr>
          <a:xfrm>
            <a:off x="9573905" y="1253588"/>
            <a:ext cx="1113482" cy="807225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472736" y="2060813"/>
            <a:ext cx="2429302" cy="2797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 In-action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29" y="1409700"/>
            <a:ext cx="4844671" cy="2216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59" y="1409700"/>
            <a:ext cx="4853556" cy="2217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529" y="4202163"/>
            <a:ext cx="4844671" cy="199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58" y="4202163"/>
            <a:ext cx="4853557" cy="199672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 In-action Example (cont’d)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30" y="1409700"/>
            <a:ext cx="4791714" cy="2260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58" y="1409700"/>
            <a:ext cx="4853557" cy="2260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530" y="4202163"/>
            <a:ext cx="4791714" cy="1938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58" y="4202163"/>
            <a:ext cx="4853557" cy="19381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Contributions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Related </a:t>
            </a:r>
            <a:r>
              <a:rPr lang="en-US" dirty="0">
                <a:solidFill>
                  <a:schemeClr val="tx1"/>
                </a:solidFill>
              </a:rPr>
              <a:t>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Undercover</a:t>
            </a:r>
            <a:r>
              <a:rPr lang="en-US" dirty="0">
                <a:solidFill>
                  <a:schemeClr val="tx1"/>
                </a:solidFill>
              </a:rPr>
              <a:t>: System and Mathematical </a:t>
            </a:r>
            <a:r>
              <a:rPr lang="en-US" dirty="0" smtClean="0">
                <a:solidFill>
                  <a:schemeClr val="tx1"/>
                </a:solidFill>
              </a:rPr>
              <a:t>Models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Undercover</a:t>
            </a:r>
            <a:r>
              <a:rPr lang="en-US" dirty="0">
                <a:solidFill>
                  <a:schemeClr val="tx1"/>
                </a:solidFill>
              </a:rPr>
              <a:t>: Implementation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CSCR: Channel Selection Scheme for </a:t>
            </a:r>
            <a:r>
              <a:rPr lang="en-US" dirty="0" smtClean="0">
                <a:solidFill>
                  <a:srgbClr val="00B0F0"/>
                </a:solidFill>
              </a:rPr>
              <a:t>Undercover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Design Targets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Updated Routing Metric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CSCR Algorithm Flow</a:t>
            </a:r>
            <a:endParaRPr lang="en-US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6.1 Design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Distributed approach. Each node chooses independently the channel it will 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channels congested with large number of active PUs.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Taking into consideration the network changing environment.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Minimize the switching delay as much as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preempting already-running SUs flows.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49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Cognitive Radio Networks (CRNs)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62100"/>
            <a:ext cx="10010633" cy="4891286"/>
          </a:xfrm>
        </p:spPr>
        <p:txBody>
          <a:bodyPr>
            <a:normAutofit/>
          </a:bodyPr>
          <a:lstStyle/>
          <a:p>
            <a:r>
              <a:rPr lang="en-US" dirty="0" smtClean="0"/>
              <a:t>Spectrum is a limited bu</a:t>
            </a:r>
            <a:r>
              <a:rPr lang="en-US" dirty="0"/>
              <a:t>t</a:t>
            </a:r>
            <a:r>
              <a:rPr lang="en-US" dirty="0" smtClean="0"/>
              <a:t> underutilized resource.</a:t>
            </a:r>
          </a:p>
          <a:p>
            <a:r>
              <a:rPr lang="en-US" dirty="0"/>
              <a:t>Federal Communications Commission (FCC</a:t>
            </a:r>
            <a:r>
              <a:rPr lang="en-US" dirty="0" smtClean="0"/>
              <a:t>) shows that </a:t>
            </a:r>
            <a:r>
              <a:rPr lang="en-US" dirty="0"/>
              <a:t>average spectrum utilization ranges between 15% and 85</a:t>
            </a:r>
            <a:r>
              <a:rPr lang="en-US" dirty="0" smtClean="0"/>
              <a:t>% [1</a:t>
            </a:r>
            <a:r>
              <a:rPr lang="en-US" dirty="0" smtClean="0"/>
              <a:t>].</a:t>
            </a:r>
          </a:p>
          <a:p>
            <a:pPr lvl="1"/>
            <a:r>
              <a:rPr lang="en-US" sz="2800" dirty="0" smtClean="0"/>
              <a:t>Solution</a:t>
            </a:r>
            <a:r>
              <a:rPr lang="en-US" sz="2800" dirty="0" smtClean="0"/>
              <a:t>: CRNs.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6.2 Updated Routing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add the channel selection task in the group construction phase. This removes the overhead of choosing the channel during sending data.</a:t>
                </a:r>
              </a:p>
              <a:p>
                <a:r>
                  <a:rPr lang="en-US" dirty="0" smtClean="0"/>
                  <a:t>Based on that, we update the routing metric given before to include channel selection requirements: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𝑝𝑢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𝑠𝑤𝑖𝑡𝑐h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𝑝𝑢</m:t>
                        </m:r>
                      </m:sub>
                    </m:sSub>
                  </m:oMath>
                </a14:m>
                <a:r>
                  <a:rPr lang="en-US" dirty="0" smtClean="0"/>
                  <a:t>: Activity probability of surrounding PUs.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𝑠𝑤𝑖𝑡𝑐h</m:t>
                        </m:r>
                      </m:sub>
                    </m:sSub>
                  </m:oMath>
                </a14:m>
                <a:r>
                  <a:rPr lang="en-US" dirty="0" smtClean="0"/>
                  <a:t>: Switching delay cost.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0" t="-2117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CSCR Algorithm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00"/>
            <a:ext cx="4295490" cy="5364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409700"/>
            <a:ext cx="4214582" cy="5364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33" y="4312692"/>
            <a:ext cx="2961563" cy="1528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269" y="128853"/>
            <a:ext cx="564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old group construction part</a:t>
            </a:r>
            <a:endParaRPr lang="en-US" sz="3200" dirty="0"/>
          </a:p>
        </p:txBody>
      </p:sp>
      <p:cxnSp>
        <p:nvCxnSpPr>
          <p:cNvPr id="9" name="Straight Connector 8"/>
          <p:cNvCxnSpPr>
            <a:stCxn id="8" idx="2"/>
            <a:endCxn id="7" idx="0"/>
          </p:cNvCxnSpPr>
          <p:nvPr/>
        </p:nvCxnSpPr>
        <p:spPr>
          <a:xfrm flipH="1">
            <a:off x="8291015" y="713628"/>
            <a:ext cx="895634" cy="3599064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58609" y="6045958"/>
            <a:ext cx="2961563" cy="698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0233" y="1326231"/>
            <a:ext cx="2961563" cy="12554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8" idx="2"/>
            <a:endCxn id="17" idx="0"/>
          </p:cNvCxnSpPr>
          <p:nvPr/>
        </p:nvCxnSpPr>
        <p:spPr>
          <a:xfrm flipH="1">
            <a:off x="3639391" y="713628"/>
            <a:ext cx="5547258" cy="533233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2"/>
          </p:cNvCxnSpPr>
          <p:nvPr/>
        </p:nvCxnSpPr>
        <p:spPr>
          <a:xfrm flipH="1">
            <a:off x="8359251" y="713628"/>
            <a:ext cx="827398" cy="577541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CSCR Algorithm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00"/>
            <a:ext cx="4295490" cy="5364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409700"/>
            <a:ext cx="4214582" cy="5364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33" y="4312692"/>
            <a:ext cx="2961563" cy="1528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269" y="128853"/>
            <a:ext cx="564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count valid channels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158609" y="6045958"/>
            <a:ext cx="2961563" cy="698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0233" y="1326231"/>
            <a:ext cx="2961563" cy="12554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14" idx="0"/>
          </p:cNvCxnSpPr>
          <p:nvPr/>
        </p:nvCxnSpPr>
        <p:spPr>
          <a:xfrm flipH="1">
            <a:off x="3489266" y="740923"/>
            <a:ext cx="5697383" cy="1021913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08484" y="1762836"/>
            <a:ext cx="2961563" cy="68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CSCR Algorithm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00"/>
            <a:ext cx="4295490" cy="5364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409700"/>
            <a:ext cx="4214582" cy="5364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33" y="4312692"/>
            <a:ext cx="2961563" cy="1528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269" y="128853"/>
            <a:ext cx="564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Loop on all channels and check if they are valid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158609" y="6045958"/>
            <a:ext cx="2961563" cy="698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0233" y="1326231"/>
            <a:ext cx="2961563" cy="12554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8" idx="2"/>
          </p:cNvCxnSpPr>
          <p:nvPr/>
        </p:nvCxnSpPr>
        <p:spPr>
          <a:xfrm flipH="1">
            <a:off x="3514577" y="1206071"/>
            <a:ext cx="5672072" cy="122554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08484" y="2404279"/>
            <a:ext cx="2961563" cy="2467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CSCR Algorithm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00"/>
            <a:ext cx="4295490" cy="5364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409700"/>
            <a:ext cx="4214582" cy="5364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33" y="4312692"/>
            <a:ext cx="2961563" cy="1528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269" y="125364"/>
            <a:ext cx="564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valid, continue</a:t>
            </a:r>
          </a:p>
          <a:p>
            <a:pPr algn="ctr"/>
            <a:r>
              <a:rPr lang="en-US" sz="3200" dirty="0" smtClean="0"/>
              <a:t>If invalid, add to list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158609" y="6045958"/>
            <a:ext cx="2961563" cy="698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0233" y="1326231"/>
            <a:ext cx="2961563" cy="12554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8" idx="2"/>
            <a:endCxn id="14" idx="0"/>
          </p:cNvCxnSpPr>
          <p:nvPr/>
        </p:nvCxnSpPr>
        <p:spPr>
          <a:xfrm flipH="1">
            <a:off x="3966942" y="1202582"/>
            <a:ext cx="5219707" cy="3451305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86160" y="4653887"/>
            <a:ext cx="2961563" cy="1392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CSCR Algorithm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00"/>
            <a:ext cx="4295490" cy="5364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409700"/>
            <a:ext cx="4214582" cy="5364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0233" y="4312692"/>
            <a:ext cx="2961563" cy="1528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2" y="166308"/>
            <a:ext cx="601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no valid</a:t>
            </a:r>
            <a:r>
              <a:rPr lang="en-US" sz="3200" baseline="30000" dirty="0" smtClean="0"/>
              <a:t>*</a:t>
            </a:r>
            <a:r>
              <a:rPr lang="en-US" sz="3200" dirty="0" smtClean="0"/>
              <a:t>, try invalid. Else, finish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158609" y="6045958"/>
            <a:ext cx="2961563" cy="698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0233" y="1326231"/>
            <a:ext cx="2961563" cy="12554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8" idx="2"/>
            <a:endCxn id="14" idx="0"/>
          </p:cNvCxnSpPr>
          <p:nvPr/>
        </p:nvCxnSpPr>
        <p:spPr>
          <a:xfrm flipH="1">
            <a:off x="8279492" y="751083"/>
            <a:ext cx="902609" cy="1914083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98710" y="2665166"/>
            <a:ext cx="2961563" cy="1605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60273" y="5966196"/>
            <a:ext cx="295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* rare case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P"/>
            </a:pPr>
            <a:r>
              <a:rPr lang="en-US" dirty="0" smtClean="0">
                <a:solidFill>
                  <a:srgbClr val="00B0F0"/>
                </a:solidFill>
              </a:rPr>
              <a:t>Discuss the motivation of this work.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Present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the contributions of this work.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Discuss the details of the proposed algorithm.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Discuss the evaluation of the proposed algorithm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Give directions for possible future extensions to this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Related </a:t>
            </a:r>
            <a:r>
              <a:rPr lang="en-US" dirty="0">
                <a:solidFill>
                  <a:schemeClr val="tx1"/>
                </a:solidFill>
              </a:rPr>
              <a:t>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Undercover</a:t>
            </a:r>
            <a:r>
              <a:rPr lang="en-US" dirty="0">
                <a:solidFill>
                  <a:schemeClr val="tx1"/>
                </a:solidFill>
              </a:rPr>
              <a:t>: System and Mathematical </a:t>
            </a:r>
            <a:r>
              <a:rPr lang="en-US" dirty="0" smtClean="0">
                <a:solidFill>
                  <a:schemeClr val="tx1"/>
                </a:solidFill>
              </a:rPr>
              <a:t>Models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Undercover</a:t>
            </a:r>
            <a:r>
              <a:rPr lang="en-US" dirty="0">
                <a:solidFill>
                  <a:schemeClr val="tx1"/>
                </a:solidFill>
              </a:rPr>
              <a:t>: Implementation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CSCR: Channel Selection Scheme for </a:t>
            </a:r>
            <a:r>
              <a:rPr lang="en-US" dirty="0" smtClean="0">
                <a:solidFill>
                  <a:schemeClr val="tx1"/>
                </a:solidFill>
              </a:rPr>
              <a:t>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Experimental </a:t>
            </a:r>
            <a:r>
              <a:rPr lang="en-US" dirty="0" smtClean="0">
                <a:solidFill>
                  <a:srgbClr val="00B0F0"/>
                </a:solidFill>
              </a:rPr>
              <a:t>Results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Evaluation Metrics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Undercover Performance Evaluation Results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CSCR Performance Evaluation Results</a:t>
            </a:r>
            <a:endParaRPr lang="en-US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 err="1"/>
              <a:t>Goodput</a:t>
            </a:r>
            <a:r>
              <a:rPr lang="en-US" dirty="0"/>
              <a:t>: number of bits communicated successfully from the source to the </a:t>
            </a:r>
            <a:r>
              <a:rPr lang="en-US" dirty="0" smtClean="0"/>
              <a:t>destination per </a:t>
            </a:r>
            <a:r>
              <a:rPr lang="en-US" dirty="0"/>
              <a:t>second.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Average </a:t>
            </a:r>
            <a:r>
              <a:rPr lang="en-US" u="sng" dirty="0"/>
              <a:t>end-to-end delay</a:t>
            </a:r>
            <a:r>
              <a:rPr lang="en-US" dirty="0"/>
              <a:t>: average time taken by packets to reach the </a:t>
            </a:r>
            <a:r>
              <a:rPr lang="en-US" dirty="0" smtClean="0"/>
              <a:t>destination from </a:t>
            </a:r>
            <a:r>
              <a:rPr lang="en-US" dirty="0"/>
              <a:t>the source.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Packet </a:t>
            </a:r>
            <a:r>
              <a:rPr lang="en-US" u="sng" dirty="0"/>
              <a:t>delivery ratio</a:t>
            </a:r>
            <a:r>
              <a:rPr lang="en-US" dirty="0"/>
              <a:t>: percentage of packets reached the destination to the </a:t>
            </a:r>
            <a:r>
              <a:rPr lang="en-US" dirty="0" smtClean="0"/>
              <a:t>total number </a:t>
            </a:r>
            <a:r>
              <a:rPr lang="en-US" dirty="0"/>
              <a:t>of packets generated by the source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Routing overhead</a:t>
            </a:r>
            <a:r>
              <a:rPr lang="en-US" dirty="0"/>
              <a:t>: number of transmitted control packets in the routing phase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 Evaluation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5"/>
                </a:pPr>
                <a:r>
                  <a:rPr lang="en-US" u="sng" dirty="0" smtClean="0"/>
                  <a:t>Average </a:t>
                </a:r>
                <a:r>
                  <a:rPr lang="en-US" u="sng" dirty="0"/>
                  <a:t>group size</a:t>
                </a:r>
                <a:r>
                  <a:rPr lang="en-US" dirty="0"/>
                  <a:t>: average number of nodes participating in the cooperative </a:t>
                </a:r>
                <a:r>
                  <a:rPr lang="en-US" dirty="0" smtClean="0"/>
                  <a:t>communication.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u="sng" dirty="0"/>
                  <a:t>Routing Opportunities Gain</a:t>
                </a:r>
                <a:r>
                  <a:rPr lang="en-US" dirty="0"/>
                  <a:t>: </a:t>
                </a:r>
                <a:r>
                  <a:rPr lang="en-US" dirty="0" smtClean="0"/>
                  <a:t>calculated according to the following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Num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gps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node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construct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route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through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𝑁𝑢𝑚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𝑛𝑜𝑑𝑒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𝑛𝑒𝑖𝑔h𝑏𝑜𝑟𝑠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Numerator: opportunities when groups are used</a:t>
                </a:r>
              </a:p>
              <a:p>
                <a:pPr marL="0" indent="0">
                  <a:buNone/>
                </a:pPr>
                <a:r>
                  <a:rPr lang="en-US" dirty="0" smtClean="0"/>
                  <a:t>Denominator: </a:t>
                </a:r>
                <a:r>
                  <a:rPr lang="en-US" dirty="0"/>
                  <a:t>opportunities when </a:t>
                </a:r>
                <a:r>
                  <a:rPr lang="en-US" dirty="0" smtClean="0"/>
                  <a:t>no groups </a:t>
                </a:r>
                <a:r>
                  <a:rPr lang="en-US" dirty="0"/>
                  <a:t>are used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87" t="-2117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59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Cognitive Radio Networks (CRNs)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62100"/>
            <a:ext cx="10010633" cy="4891286"/>
          </a:xfrm>
        </p:spPr>
        <p:txBody>
          <a:bodyPr>
            <a:normAutofit/>
          </a:bodyPr>
          <a:lstStyle/>
          <a:p>
            <a:r>
              <a:rPr lang="en-US" dirty="0" smtClean="0"/>
              <a:t>Two types of users in CRNs: Primary Users (PUs) and Secondary Users (SUs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This allows for spectrum reuse by </a:t>
            </a:r>
            <a:r>
              <a:rPr lang="en-US" dirty="0"/>
              <a:t>unlicensed </a:t>
            </a:r>
            <a:r>
              <a:rPr lang="en-US" dirty="0" smtClean="0"/>
              <a:t>users [2].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07" y="3246861"/>
            <a:ext cx="4608786" cy="35292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Experimental Results: Undercover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NS2 [19] for evaluation.</a:t>
            </a:r>
          </a:p>
          <a:p>
            <a:r>
              <a:rPr lang="en-US" dirty="0" smtClean="0"/>
              <a:t>SUs and PUs are randomly distributed in the deployment area.</a:t>
            </a:r>
          </a:p>
          <a:p>
            <a:r>
              <a:rPr lang="en-US" dirty="0" smtClean="0"/>
              <a:t>ON-OFF model for PUs with exponentially-distributed parameters.</a:t>
            </a:r>
          </a:p>
          <a:p>
            <a:r>
              <a:rPr lang="en-US" dirty="0" smtClean="0"/>
              <a:t>Nodes run IEEE 802.11 MAC protocol.</a:t>
            </a:r>
          </a:p>
          <a:p>
            <a:r>
              <a:rPr lang="en-US" dirty="0" smtClean="0"/>
              <a:t>Only </a:t>
            </a:r>
            <a:r>
              <a:rPr lang="en-US" u="sng" dirty="0" smtClean="0"/>
              <a:t>one</a:t>
            </a:r>
            <a:r>
              <a:rPr lang="en-US" dirty="0" smtClean="0"/>
              <a:t> channel is available for sending data.</a:t>
            </a:r>
          </a:p>
          <a:p>
            <a:r>
              <a:rPr lang="en-US" dirty="0" smtClean="0"/>
              <a:t>Compare against LAUNCH (local protocol) and CAODV (global protocol).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7.2 Undercover: Experiments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 only some of the results we obtained.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33" y="2343150"/>
            <a:ext cx="8325135" cy="43981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7.2 Undercover Results: number of SUs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32" y="1610430"/>
            <a:ext cx="5370394" cy="3759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83" y="1610430"/>
            <a:ext cx="5370394" cy="375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49968" y="5570436"/>
                <a:ext cx="9044464" cy="1114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Num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gps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node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construct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route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through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𝑁𝑢𝑚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𝑛𝑜𝑑𝑒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𝑛𝑒𝑖𝑔h𝑏𝑜𝑟𝑠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68" y="5570436"/>
                <a:ext cx="9044464" cy="11149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58" y="1997123"/>
            <a:ext cx="5363895" cy="3754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32" y="1997123"/>
            <a:ext cx="5370394" cy="3759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7.2 Undercover Results: PUs Activity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57" y="1997121"/>
            <a:ext cx="5363895" cy="3754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97122"/>
            <a:ext cx="5152026" cy="375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529248" cy="723900"/>
          </a:xfrm>
        </p:spPr>
        <p:txBody>
          <a:bodyPr>
            <a:normAutofit/>
          </a:bodyPr>
          <a:lstStyle/>
          <a:p>
            <a:r>
              <a:rPr lang="en-US" dirty="0" smtClean="0"/>
              <a:t>7.2 Undercover Results: Routing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10529248" cy="1311321"/>
          </a:xfrm>
        </p:spPr>
        <p:txBody>
          <a:bodyPr>
            <a:normAutofit/>
          </a:bodyPr>
          <a:lstStyle/>
          <a:p>
            <a:r>
              <a:rPr lang="en-US" dirty="0" smtClean="0"/>
              <a:t>7.2 Undercover Results: Complexity Reduction Algorithm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02" y="2166127"/>
            <a:ext cx="5961797" cy="41732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Experimental Results: CSCR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section evaluates Undercover plus CSCR running over it.</a:t>
            </a:r>
          </a:p>
          <a:p>
            <a:r>
              <a:rPr lang="en-US" dirty="0" smtClean="0"/>
              <a:t>We denote this with CSCR only along the section.</a:t>
            </a:r>
          </a:p>
          <a:p>
            <a:r>
              <a:rPr lang="en-US" dirty="0" smtClean="0"/>
              <a:t>The original algorithm without CSCR is denoted with Undercover.</a:t>
            </a:r>
          </a:p>
          <a:p>
            <a:r>
              <a:rPr lang="en-US" dirty="0" smtClean="0"/>
              <a:t>Undercover chooses the sending channel </a:t>
            </a:r>
            <a:r>
              <a:rPr lang="en-US" u="sng" dirty="0" smtClean="0"/>
              <a:t>randomly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 the same setup built for Undercover.</a:t>
            </a:r>
          </a:p>
          <a:p>
            <a:r>
              <a:rPr lang="en-US" dirty="0" smtClean="0"/>
              <a:t>One difference only: nodes now can operate with multiple channels.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Experimental Results: CSCR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compare CSCR against two other protocols since each of them can give us insight on some characteristic in CSCR.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370785"/>
            <a:ext cx="10106025" cy="26003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32" y="2343150"/>
            <a:ext cx="8325135" cy="4397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7.3 CSCR: Experiments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 only some of the results we obtained.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83" y="1987795"/>
            <a:ext cx="5377222" cy="3764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92574"/>
            <a:ext cx="5152026" cy="3759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CSCR Results</a:t>
            </a:r>
            <a:r>
              <a:rPr lang="en-US" dirty="0" smtClean="0"/>
              <a:t>: number of Channels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69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Routing Protocols in CRNs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Routing Protocols were suggested in the context of CRNs [3], each with different criteria.</a:t>
            </a:r>
          </a:p>
          <a:p>
            <a:r>
              <a:rPr lang="en-US" dirty="0" smtClean="0"/>
              <a:t>Most</a:t>
            </a:r>
            <a:r>
              <a:rPr lang="en-US" dirty="0" smtClean="0"/>
              <a:t> </a:t>
            </a:r>
            <a:r>
              <a:rPr lang="en-US" dirty="0" smtClean="0"/>
              <a:t>of them assume </a:t>
            </a:r>
            <a:r>
              <a:rPr lang="en-US" dirty="0"/>
              <a:t>that SUs inside </a:t>
            </a:r>
            <a:r>
              <a:rPr lang="en-US" dirty="0" smtClean="0"/>
              <a:t>the interference </a:t>
            </a:r>
            <a:r>
              <a:rPr lang="en-US" dirty="0"/>
              <a:t>range of an active PU </a:t>
            </a:r>
            <a:r>
              <a:rPr lang="en-US" u="sng" dirty="0"/>
              <a:t>cannot utilize</a:t>
            </a:r>
            <a:r>
              <a:rPr lang="en-US" dirty="0"/>
              <a:t> the PU licensed channel during its </a:t>
            </a:r>
            <a:r>
              <a:rPr lang="en-US" dirty="0" smtClean="0"/>
              <a:t>active periods.</a:t>
            </a:r>
          </a:p>
          <a:p>
            <a:pPr lvl="1"/>
            <a:r>
              <a:rPr lang="en-US" sz="2800" dirty="0" smtClean="0"/>
              <a:t>Some assumed that this can happen only if SUs are very near from each other and use </a:t>
            </a:r>
            <a:r>
              <a:rPr lang="en-US" sz="2800" dirty="0"/>
              <a:t>very low-power transmissions [4</a:t>
            </a:r>
            <a:r>
              <a:rPr lang="en-US" sz="2800" dirty="0" smtClean="0"/>
              <a:t>].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6" y="1992574"/>
            <a:ext cx="5363574" cy="375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24" y="1992574"/>
            <a:ext cx="5370394" cy="3759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CSCR Results</a:t>
            </a:r>
            <a:r>
              <a:rPr lang="en-US" dirty="0" smtClean="0"/>
              <a:t>: number of Flows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P"/>
            </a:pPr>
            <a:r>
              <a:rPr lang="en-US" dirty="0" smtClean="0">
                <a:solidFill>
                  <a:srgbClr val="00B0F0"/>
                </a:solidFill>
              </a:rPr>
              <a:t>Discuss the motivation of this work.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Present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the contributions of this work.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Discuss the details of the proposed algorithm.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Discuss the evaluation of the proposed algorithm.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Give directions for possible future extensions to this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Contributions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Related </a:t>
            </a:r>
            <a:r>
              <a:rPr lang="en-US" dirty="0">
                <a:solidFill>
                  <a:schemeClr val="tx1"/>
                </a:solidFill>
              </a:rPr>
              <a:t>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Undercover</a:t>
            </a:r>
            <a:r>
              <a:rPr lang="en-US" dirty="0">
                <a:solidFill>
                  <a:schemeClr val="tx1"/>
                </a:solidFill>
              </a:rPr>
              <a:t>: System and Mathematical </a:t>
            </a:r>
            <a:r>
              <a:rPr lang="en-US" dirty="0" smtClean="0">
                <a:solidFill>
                  <a:schemeClr val="tx1"/>
                </a:solidFill>
              </a:rPr>
              <a:t>Models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Undercover</a:t>
            </a:r>
            <a:r>
              <a:rPr lang="en-US" dirty="0">
                <a:solidFill>
                  <a:schemeClr val="tx1"/>
                </a:solidFill>
              </a:rPr>
              <a:t>: Implementation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CSCR: Channel Selection Scheme for </a:t>
            </a:r>
            <a:r>
              <a:rPr lang="en-US" dirty="0" smtClean="0">
                <a:solidFill>
                  <a:schemeClr val="tx1"/>
                </a:solidFill>
              </a:rPr>
              <a:t>Undercover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Experimental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Conclusions and Future </a:t>
            </a:r>
            <a:r>
              <a:rPr lang="en-US" dirty="0" smtClean="0">
                <a:solidFill>
                  <a:srgbClr val="00B0F0"/>
                </a:solidFill>
              </a:rPr>
              <a:t>Work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Conclusions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Possible Future Extensions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Investigated the use of cooperative communication techniques in route discovery for Cognitive Radio Networks.</a:t>
            </a:r>
          </a:p>
          <a:p>
            <a:r>
              <a:rPr lang="en-US" dirty="0" smtClean="0"/>
              <a:t>Using beamforming, secondary users can transmit data even if primary users are active through nulling the transmission at the latter.</a:t>
            </a:r>
          </a:p>
          <a:p>
            <a:r>
              <a:rPr lang="en-US" dirty="0" smtClean="0"/>
              <a:t>Using cooperative diversity, throughput of secondary flows can be enhanced through increasing the transmission power when sending as a group.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Conclusions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Undercover is designed to be an interference-aware protocol so, it considers interference inflicted on the neighboring nodes and interference from on-going flows on the group members.</a:t>
            </a:r>
          </a:p>
          <a:p>
            <a:r>
              <a:rPr lang="en-US" dirty="0" smtClean="0"/>
              <a:t>A complexity reduction algorithm was proposed to shrink search space for group construction phase.</a:t>
            </a:r>
          </a:p>
          <a:p>
            <a:r>
              <a:rPr lang="en-US" dirty="0" smtClean="0"/>
              <a:t>A channel selection scheme was proposed to be integrated with the suggested routing protocol.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74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Conclusions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selection is integrated in the group construction algorithm.</a:t>
            </a:r>
          </a:p>
          <a:p>
            <a:r>
              <a:rPr lang="en-US" dirty="0" smtClean="0"/>
              <a:t>The best channel is the one that experiences the least switching delay and primary users activities.</a:t>
            </a:r>
          </a:p>
          <a:p>
            <a:r>
              <a:rPr lang="en-US" dirty="0" smtClean="0"/>
              <a:t>NS2 simulations were held to evaluate both Undercover and CSCR.</a:t>
            </a:r>
          </a:p>
          <a:p>
            <a:r>
              <a:rPr lang="en-US" dirty="0" smtClean="0"/>
              <a:t>Experiments show that using Undercover can enhance </a:t>
            </a:r>
            <a:r>
              <a:rPr lang="en-US" dirty="0" err="1" smtClean="0"/>
              <a:t>goodput</a:t>
            </a:r>
            <a:r>
              <a:rPr lang="en-US" dirty="0" smtClean="0"/>
              <a:t> by 250% and using CSCR can enhance it with 150% more gain.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75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8.2 Future Possible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Extend the protocol to send data to multicast group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Improving the group construction complexity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Finding a mathematical formula for the relation between the achievable capacity and group size.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76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8.2 Future Possible </a:t>
            </a:r>
            <a:r>
              <a:rPr lang="en-US" dirty="0" smtClean="0"/>
              <a:t>Extensions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Investigating the effect of mobility on the cooperative routing and the channel selection.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Investigate using another spectrum contention resolution mechanism.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Implement Undercover and CSCR on real testbeds like CRC [20], </a:t>
            </a:r>
            <a:r>
              <a:rPr lang="en-US" dirty="0" err="1"/>
              <a:t>CogFrame</a:t>
            </a:r>
            <a:r>
              <a:rPr lang="en-US" dirty="0"/>
              <a:t> [21], and CRESCENT [22</a:t>
            </a:r>
            <a:r>
              <a:rPr lang="en-US" dirty="0" smtClean="0"/>
              <a:t>].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77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P"/>
            </a:pPr>
            <a:r>
              <a:rPr lang="en-US" dirty="0" smtClean="0">
                <a:solidFill>
                  <a:srgbClr val="00B0F0"/>
                </a:solidFill>
              </a:rPr>
              <a:t>Discuss the motivation of this work.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Present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the contributions of this work.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Discuss the details of the proposed algorithm.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Discuss the evaluation of the proposed algorithm.</a:t>
            </a:r>
          </a:p>
          <a:p>
            <a:pPr>
              <a:buFont typeface="Wingdings 2" panose="05020102010507070707" pitchFamily="18" charset="2"/>
              <a:buChar char="P"/>
            </a:pPr>
            <a:r>
              <a:rPr lang="en-US" dirty="0">
                <a:solidFill>
                  <a:srgbClr val="00B0F0"/>
                </a:solidFill>
              </a:rPr>
              <a:t>Give directions for possible future extensions to this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[1] </a:t>
            </a:r>
            <a:r>
              <a:rPr lang="en-US" sz="1800" dirty="0"/>
              <a:t>FCC Spectrum Policy Task Force. Report of the spectrum </a:t>
            </a:r>
            <a:r>
              <a:rPr lang="en-US" sz="1800" dirty="0" smtClean="0"/>
              <a:t>efficiency </a:t>
            </a:r>
            <a:r>
              <a:rPr lang="en-US" sz="1800" dirty="0"/>
              <a:t>working </a:t>
            </a:r>
            <a:r>
              <a:rPr lang="en-US" sz="1800" dirty="0" smtClean="0"/>
              <a:t>group, 2002.</a:t>
            </a:r>
          </a:p>
          <a:p>
            <a:pPr marL="0" indent="0">
              <a:buNone/>
            </a:pPr>
            <a:r>
              <a:rPr lang="fi-FI" sz="1800" dirty="0" smtClean="0"/>
              <a:t>[2] Marja </a:t>
            </a:r>
            <a:r>
              <a:rPr lang="fi-FI" sz="1800" dirty="0"/>
              <a:t>Matinmikko, Miia Mustonen, Dennis Roberson, Jarkko Paavola, </a:t>
            </a:r>
            <a:r>
              <a:rPr lang="fi-FI" sz="1800" dirty="0" smtClean="0"/>
              <a:t>Marko </a:t>
            </a:r>
            <a:r>
              <a:rPr lang="en-US" sz="1800" dirty="0" err="1" smtClean="0"/>
              <a:t>Hoyhtya</a:t>
            </a:r>
            <a:r>
              <a:rPr lang="en-US" sz="1800" dirty="0"/>
              <a:t>, Seppo </a:t>
            </a:r>
            <a:r>
              <a:rPr lang="en-US" sz="1800" dirty="0" err="1" smtClean="0"/>
              <a:t>Yrjola</a:t>
            </a:r>
            <a:r>
              <a:rPr lang="en-US" sz="1800" dirty="0"/>
              <a:t>, and </a:t>
            </a:r>
            <a:r>
              <a:rPr lang="en-US" sz="1800" dirty="0" err="1"/>
              <a:t>Juha</a:t>
            </a:r>
            <a:r>
              <a:rPr lang="en-US" sz="1800" dirty="0"/>
              <a:t> </a:t>
            </a:r>
            <a:r>
              <a:rPr lang="en-US" sz="1800" dirty="0" err="1" smtClean="0"/>
              <a:t>Roning</a:t>
            </a:r>
            <a:r>
              <a:rPr lang="en-US" sz="1800" dirty="0"/>
              <a:t>. Overview and comparison of </a:t>
            </a:r>
            <a:r>
              <a:rPr lang="en-US" sz="1800" dirty="0" smtClean="0"/>
              <a:t>recent spectrum </a:t>
            </a:r>
            <a:r>
              <a:rPr lang="en-US" sz="1800" dirty="0"/>
              <a:t>sharing approaches in regulation and research: From opportunistic </a:t>
            </a:r>
            <a:r>
              <a:rPr lang="en-US" sz="1800" dirty="0" smtClean="0"/>
              <a:t>unlicensed access </a:t>
            </a:r>
            <a:r>
              <a:rPr lang="en-US" sz="1800" dirty="0"/>
              <a:t>towards licensed shared access. In Dynamic Spectrum Access </a:t>
            </a:r>
            <a:r>
              <a:rPr lang="en-US" sz="1800" dirty="0" smtClean="0"/>
              <a:t>Networks (DYSPAN</a:t>
            </a:r>
            <a:r>
              <a:rPr lang="en-US" sz="1800" dirty="0"/>
              <a:t>), 2014 IEEE International Symposium on, pages </a:t>
            </a:r>
            <a:r>
              <a:rPr lang="en-US" sz="1800" dirty="0" smtClean="0"/>
              <a:t>92-102</a:t>
            </a:r>
            <a:r>
              <a:rPr lang="en-US" sz="1800" dirty="0"/>
              <a:t>, 2014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[3] </a:t>
            </a:r>
            <a:r>
              <a:rPr lang="en-US" sz="1800" dirty="0" err="1"/>
              <a:t>Moustafa</a:t>
            </a:r>
            <a:r>
              <a:rPr lang="en-US" sz="1800" dirty="0"/>
              <a:t> Youssef, Mohammad Ibrahim, Mohamed </a:t>
            </a:r>
            <a:r>
              <a:rPr lang="en-US" sz="1800" dirty="0" err="1"/>
              <a:t>Abdelatif</a:t>
            </a:r>
            <a:r>
              <a:rPr lang="en-US" sz="1800" dirty="0"/>
              <a:t>, Lin Chen, </a:t>
            </a:r>
            <a:r>
              <a:rPr lang="en-US" sz="1800" dirty="0" smtClean="0"/>
              <a:t>and Athanasios </a:t>
            </a:r>
            <a:r>
              <a:rPr lang="en-US" sz="1800" dirty="0"/>
              <a:t>V </a:t>
            </a:r>
            <a:r>
              <a:rPr lang="en-US" sz="1800" dirty="0" err="1"/>
              <a:t>Vasilakos</a:t>
            </a:r>
            <a:r>
              <a:rPr lang="en-US" sz="1800" dirty="0"/>
              <a:t>. Routing metrics of cognitive radio networks: A </a:t>
            </a:r>
            <a:r>
              <a:rPr lang="en-US" sz="1800" dirty="0" smtClean="0"/>
              <a:t>survey. Communications </a:t>
            </a:r>
            <a:r>
              <a:rPr lang="en-US" sz="1800" dirty="0"/>
              <a:t>Surveys &amp; Tutorials, IEEE, 16(1):</a:t>
            </a:r>
            <a:r>
              <a:rPr lang="en-US" sz="1800" dirty="0" smtClean="0"/>
              <a:t>92-109</a:t>
            </a:r>
            <a:r>
              <a:rPr lang="en-US" sz="1800" dirty="0"/>
              <a:t>, 2014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[4] Andrea </a:t>
            </a:r>
            <a:r>
              <a:rPr lang="en-US" sz="1800" dirty="0"/>
              <a:t>Goldsmith, Syed Ali </a:t>
            </a:r>
            <a:r>
              <a:rPr lang="en-US" sz="1800" dirty="0" err="1"/>
              <a:t>Jafar</a:t>
            </a:r>
            <a:r>
              <a:rPr lang="en-US" sz="1800" dirty="0"/>
              <a:t>, Ivana </a:t>
            </a:r>
            <a:r>
              <a:rPr lang="en-US" sz="1800" dirty="0" err="1"/>
              <a:t>Maric</a:t>
            </a:r>
            <a:r>
              <a:rPr lang="en-US" sz="1800" dirty="0"/>
              <a:t>, and </a:t>
            </a:r>
            <a:r>
              <a:rPr lang="en-US" sz="1800" dirty="0" err="1"/>
              <a:t>Sudhir</a:t>
            </a:r>
            <a:r>
              <a:rPr lang="en-US" sz="1800" dirty="0"/>
              <a:t> </a:t>
            </a:r>
            <a:r>
              <a:rPr lang="en-US" sz="1800" dirty="0" err="1"/>
              <a:t>Srinivasa</a:t>
            </a:r>
            <a:r>
              <a:rPr lang="en-US" sz="1800" dirty="0"/>
              <a:t>. </a:t>
            </a:r>
            <a:r>
              <a:rPr lang="en-US" sz="1800" dirty="0" smtClean="0"/>
              <a:t>Breaking spectrum </a:t>
            </a:r>
            <a:r>
              <a:rPr lang="en-US" sz="1800" dirty="0"/>
              <a:t>gridlock with cognitive radios: An information theoretic perspective. </a:t>
            </a:r>
            <a:r>
              <a:rPr lang="en-US" sz="1800" dirty="0" smtClean="0"/>
              <a:t>Proceedings </a:t>
            </a:r>
            <a:r>
              <a:rPr lang="en-US" sz="1800" dirty="0"/>
              <a:t>of the IEEE, 97(5):</a:t>
            </a:r>
            <a:r>
              <a:rPr lang="en-US" sz="1800" dirty="0" smtClean="0"/>
              <a:t>894-914</a:t>
            </a:r>
            <a:r>
              <a:rPr lang="en-US" sz="1800" dirty="0"/>
              <a:t>, 2009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[5] </a:t>
            </a:r>
            <a:r>
              <a:rPr lang="en-US" sz="1800" dirty="0" err="1" smtClean="0"/>
              <a:t>Sriram</a:t>
            </a:r>
            <a:r>
              <a:rPr lang="en-US" sz="1800" dirty="0" smtClean="0"/>
              <a:t> </a:t>
            </a:r>
            <a:r>
              <a:rPr lang="en-US" sz="1800" dirty="0" err="1"/>
              <a:t>Lakshmanan</a:t>
            </a:r>
            <a:r>
              <a:rPr lang="en-US" sz="1800" dirty="0"/>
              <a:t> and </a:t>
            </a:r>
            <a:r>
              <a:rPr lang="en-US" sz="1800" dirty="0" err="1"/>
              <a:t>Raghupathy</a:t>
            </a:r>
            <a:r>
              <a:rPr lang="en-US" sz="1800" dirty="0"/>
              <a:t> </a:t>
            </a:r>
            <a:r>
              <a:rPr lang="en-US" sz="1800" dirty="0" err="1"/>
              <a:t>Sivakumar</a:t>
            </a:r>
            <a:r>
              <a:rPr lang="en-US" sz="1800" dirty="0"/>
              <a:t>. Diversity routing for </a:t>
            </a:r>
            <a:r>
              <a:rPr lang="en-US" sz="1800" dirty="0" smtClean="0"/>
              <a:t>multi-hop wireless </a:t>
            </a:r>
            <a:r>
              <a:rPr lang="en-US" sz="1800" dirty="0"/>
              <a:t>networks with cooperative transmissions. In IEEE SECON, pages </a:t>
            </a:r>
            <a:r>
              <a:rPr lang="en-US" sz="1800" dirty="0" smtClean="0"/>
              <a:t>1-9, 2009.</a:t>
            </a:r>
          </a:p>
          <a:p>
            <a:pPr marL="0" indent="0">
              <a:buNone/>
            </a:pPr>
            <a:r>
              <a:rPr lang="en-US" sz="1800" dirty="0" smtClean="0"/>
              <a:t>[6] </a:t>
            </a:r>
            <a:r>
              <a:rPr lang="en-US" sz="1800" dirty="0"/>
              <a:t>Christopher J Collier and Robert J Murray. Transmission system for sending </a:t>
            </a:r>
            <a:r>
              <a:rPr lang="en-US" sz="1800" dirty="0" smtClean="0"/>
              <a:t>two signals </a:t>
            </a:r>
            <a:r>
              <a:rPr lang="en-US" sz="1800" dirty="0"/>
              <a:t>simultaneously on the same communications channel, December 17 </a:t>
            </a:r>
            <a:r>
              <a:rPr lang="en-US" sz="1800" dirty="0" smtClean="0"/>
              <a:t>1991. US </a:t>
            </a:r>
            <a:r>
              <a:rPr lang="en-US" sz="1800" dirty="0"/>
              <a:t>Patent 5,073,899.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79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Routing Protocols in </a:t>
            </a:r>
            <a:r>
              <a:rPr lang="en-US" dirty="0" smtClean="0"/>
              <a:t>CRNs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Categorized into local and global approaches.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47" y="2361063"/>
            <a:ext cx="5657907" cy="43403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8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[7] </a:t>
            </a:r>
            <a:r>
              <a:rPr lang="en-US" sz="1800" dirty="0"/>
              <a:t>Amir E </a:t>
            </a:r>
            <a:r>
              <a:rPr lang="en-US" sz="1800" dirty="0" err="1"/>
              <a:t>Khandani</a:t>
            </a:r>
            <a:r>
              <a:rPr lang="en-US" sz="1800" dirty="0"/>
              <a:t>, </a:t>
            </a:r>
            <a:r>
              <a:rPr lang="en-US" sz="1800" dirty="0" err="1"/>
              <a:t>Eytan</a:t>
            </a:r>
            <a:r>
              <a:rPr lang="en-US" sz="1800" dirty="0"/>
              <a:t> </a:t>
            </a:r>
            <a:r>
              <a:rPr lang="en-US" sz="1800" dirty="0" err="1"/>
              <a:t>Modiano</a:t>
            </a:r>
            <a:r>
              <a:rPr lang="en-US" sz="1800" dirty="0"/>
              <a:t>, </a:t>
            </a:r>
            <a:r>
              <a:rPr lang="en-US" sz="1800" dirty="0" err="1"/>
              <a:t>Jinane</a:t>
            </a:r>
            <a:r>
              <a:rPr lang="en-US" sz="1800" dirty="0"/>
              <a:t> </a:t>
            </a:r>
            <a:r>
              <a:rPr lang="en-US" sz="1800" dirty="0" err="1"/>
              <a:t>Abounadi</a:t>
            </a:r>
            <a:r>
              <a:rPr lang="en-US" sz="1800" dirty="0"/>
              <a:t>, and </a:t>
            </a:r>
            <a:r>
              <a:rPr lang="en-US" sz="1800" dirty="0" err="1"/>
              <a:t>Lizhong</a:t>
            </a:r>
            <a:r>
              <a:rPr lang="en-US" sz="1800" dirty="0"/>
              <a:t> Zheng. </a:t>
            </a:r>
            <a:r>
              <a:rPr lang="en-US" sz="1800" dirty="0" smtClean="0"/>
              <a:t>Cooperative routing </a:t>
            </a:r>
            <a:r>
              <a:rPr lang="en-US" sz="1800" dirty="0"/>
              <a:t>in wireless networks. In Advances in Pervasive Computing </a:t>
            </a:r>
            <a:r>
              <a:rPr lang="en-US" sz="1800" dirty="0" smtClean="0"/>
              <a:t>and Networking</a:t>
            </a:r>
            <a:r>
              <a:rPr lang="en-US" sz="1800" dirty="0"/>
              <a:t>, pages </a:t>
            </a:r>
            <a:r>
              <a:rPr lang="en-US" sz="1800" dirty="0" smtClean="0"/>
              <a:t>97-117</a:t>
            </a:r>
            <a:r>
              <a:rPr lang="en-US" sz="1800" dirty="0"/>
              <a:t>. Springer, 2005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[8] </a:t>
            </a:r>
            <a:r>
              <a:rPr lang="en-US" sz="1800" dirty="0"/>
              <a:t>Qian Zhang, </a:t>
            </a:r>
            <a:r>
              <a:rPr lang="en-US" sz="1800" dirty="0" err="1"/>
              <a:t>Juncheng</a:t>
            </a:r>
            <a:r>
              <a:rPr lang="en-US" sz="1800" dirty="0"/>
              <a:t> </a:t>
            </a:r>
            <a:r>
              <a:rPr lang="en-US" sz="1800" dirty="0" err="1"/>
              <a:t>Jia</a:t>
            </a:r>
            <a:r>
              <a:rPr lang="en-US" sz="1800" dirty="0"/>
              <a:t>, and </a:t>
            </a:r>
            <a:r>
              <a:rPr lang="en-US" sz="1800" dirty="0" err="1"/>
              <a:t>Jin</a:t>
            </a:r>
            <a:r>
              <a:rPr lang="en-US" sz="1800" dirty="0"/>
              <a:t> Zhang. Cooperative relay to improve </a:t>
            </a:r>
            <a:r>
              <a:rPr lang="en-US" sz="1800" dirty="0" smtClean="0"/>
              <a:t>diversity in </a:t>
            </a:r>
            <a:r>
              <a:rPr lang="en-US" sz="1800" dirty="0"/>
              <a:t>cognitive radio networks. IEEE Communications Magazine, 47(2):</a:t>
            </a:r>
            <a:r>
              <a:rPr lang="en-US" sz="1800" dirty="0" smtClean="0"/>
              <a:t>111-117</a:t>
            </a:r>
            <a:r>
              <a:rPr lang="en-US" sz="1800" dirty="0"/>
              <a:t>, 2009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[9] </a:t>
            </a:r>
            <a:r>
              <a:rPr lang="en-US" sz="1800" dirty="0"/>
              <a:t>Lei Ding, </a:t>
            </a:r>
            <a:r>
              <a:rPr lang="en-US" sz="1800" dirty="0" err="1"/>
              <a:t>Tommaso</a:t>
            </a:r>
            <a:r>
              <a:rPr lang="en-US" sz="1800" dirty="0"/>
              <a:t> </a:t>
            </a:r>
            <a:r>
              <a:rPr lang="en-US" sz="1800" dirty="0" err="1"/>
              <a:t>Melodia</a:t>
            </a:r>
            <a:r>
              <a:rPr lang="en-US" sz="1800" dirty="0"/>
              <a:t>, Stella N </a:t>
            </a:r>
            <a:r>
              <a:rPr lang="en-US" sz="1800" dirty="0" err="1"/>
              <a:t>Batalama</a:t>
            </a:r>
            <a:r>
              <a:rPr lang="en-US" sz="1800" dirty="0"/>
              <a:t>, and John D </a:t>
            </a:r>
            <a:r>
              <a:rPr lang="en-US" sz="1800" dirty="0" err="1"/>
              <a:t>Matyjas</a:t>
            </a:r>
            <a:r>
              <a:rPr lang="en-US" sz="1800" dirty="0"/>
              <a:t>. </a:t>
            </a:r>
            <a:r>
              <a:rPr lang="en-US" sz="1800" dirty="0" smtClean="0"/>
              <a:t>Distributed routing</a:t>
            </a:r>
            <a:r>
              <a:rPr lang="en-US" sz="1800" dirty="0"/>
              <a:t>, relay selection, and spectrum allocation in cognitive and cooperative </a:t>
            </a:r>
            <a:r>
              <a:rPr lang="en-US" sz="1800" dirty="0" smtClean="0"/>
              <a:t>ad hoc </a:t>
            </a:r>
            <a:r>
              <a:rPr lang="en-US" sz="1800" dirty="0"/>
              <a:t>networks. In 2010 7th Annual IEEE Communications Society Conference </a:t>
            </a:r>
            <a:r>
              <a:rPr lang="en-US" sz="1800" dirty="0" smtClean="0"/>
              <a:t>on Sensor </a:t>
            </a:r>
            <a:r>
              <a:rPr lang="en-US" sz="1800" dirty="0"/>
              <a:t>Mesh and Ad Hoc Communications and Networks (SECON), pages </a:t>
            </a:r>
            <a:r>
              <a:rPr lang="en-US" sz="1800" dirty="0" smtClean="0"/>
              <a:t>1-9.</a:t>
            </a:r>
          </a:p>
          <a:p>
            <a:pPr marL="0" indent="0">
              <a:buNone/>
            </a:pPr>
            <a:r>
              <a:rPr lang="en-US" sz="1800" dirty="0" smtClean="0"/>
              <a:t>[10] </a:t>
            </a:r>
            <a:r>
              <a:rPr lang="en-US" sz="1800" dirty="0"/>
              <a:t>Tao Yi, Li </a:t>
            </a:r>
            <a:r>
              <a:rPr lang="en-US" sz="1800" dirty="0" err="1"/>
              <a:t>Guo</a:t>
            </a:r>
            <a:r>
              <a:rPr lang="en-US" sz="1800" dirty="0"/>
              <a:t>, Kai </a:t>
            </a:r>
            <a:r>
              <a:rPr lang="en-US" sz="1800" dirty="0" err="1"/>
              <a:t>Niu</a:t>
            </a:r>
            <a:r>
              <a:rPr lang="en-US" sz="1800" dirty="0"/>
              <a:t>, </a:t>
            </a:r>
            <a:r>
              <a:rPr lang="en-US" sz="1800" dirty="0" err="1"/>
              <a:t>Hongyan</a:t>
            </a:r>
            <a:r>
              <a:rPr lang="en-US" sz="1800" dirty="0"/>
              <a:t> </a:t>
            </a:r>
            <a:r>
              <a:rPr lang="en-US" sz="1800" dirty="0" err="1"/>
              <a:t>Cai</a:t>
            </a:r>
            <a:r>
              <a:rPr lang="en-US" sz="1800" dirty="0"/>
              <a:t>, </a:t>
            </a:r>
            <a:r>
              <a:rPr lang="en-US" sz="1800" dirty="0" err="1"/>
              <a:t>Jiaru</a:t>
            </a:r>
            <a:r>
              <a:rPr lang="en-US" sz="1800" dirty="0"/>
              <a:t> Lin, and </a:t>
            </a:r>
            <a:r>
              <a:rPr lang="en-US" sz="1800" dirty="0" err="1"/>
              <a:t>Wenbao</a:t>
            </a:r>
            <a:r>
              <a:rPr lang="en-US" sz="1800" dirty="0"/>
              <a:t> Ai. </a:t>
            </a:r>
            <a:r>
              <a:rPr lang="en-US" sz="1800" dirty="0" smtClean="0"/>
              <a:t>Cooperative beamforming </a:t>
            </a:r>
            <a:r>
              <a:rPr lang="en-US" sz="1800" dirty="0"/>
              <a:t>in cognitive radio network with hybrid relay. In 19th </a:t>
            </a:r>
            <a:r>
              <a:rPr lang="en-US" sz="1800" dirty="0" smtClean="0"/>
              <a:t>International Conference </a:t>
            </a:r>
            <a:r>
              <a:rPr lang="en-US" sz="1800" dirty="0"/>
              <a:t>on Telecommunications (ICT), pages </a:t>
            </a:r>
            <a:r>
              <a:rPr lang="en-US" sz="1800" dirty="0" smtClean="0"/>
              <a:t>1-5</a:t>
            </a:r>
            <a:r>
              <a:rPr lang="en-US" sz="1800" dirty="0"/>
              <a:t>. IEEE, 2012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[11] </a:t>
            </a:r>
            <a:r>
              <a:rPr lang="en-US" sz="1800" dirty="0"/>
              <a:t>Mohammed </a:t>
            </a:r>
            <a:r>
              <a:rPr lang="en-US" sz="1800" dirty="0" err="1"/>
              <a:t>Karmoose</a:t>
            </a:r>
            <a:r>
              <a:rPr lang="en-US" sz="1800" dirty="0"/>
              <a:t>, Karim </a:t>
            </a:r>
            <a:r>
              <a:rPr lang="en-US" sz="1800" dirty="0" err="1"/>
              <a:t>Habak</a:t>
            </a:r>
            <a:r>
              <a:rPr lang="en-US" sz="1800" dirty="0"/>
              <a:t>, Mustafa </a:t>
            </a:r>
            <a:r>
              <a:rPr lang="en-US" sz="1800" dirty="0" err="1"/>
              <a:t>ElNainay</a:t>
            </a:r>
            <a:r>
              <a:rPr lang="en-US" sz="1800" dirty="0"/>
              <a:t>, and </a:t>
            </a:r>
            <a:r>
              <a:rPr lang="en-US" sz="1800" dirty="0" err="1"/>
              <a:t>Moustafa</a:t>
            </a:r>
            <a:r>
              <a:rPr lang="en-US" sz="1800" dirty="0"/>
              <a:t> </a:t>
            </a:r>
            <a:r>
              <a:rPr lang="en-US" sz="1800" dirty="0" smtClean="0"/>
              <a:t>Youssef. Dead </a:t>
            </a:r>
            <a:r>
              <a:rPr lang="en-US" sz="1800" dirty="0"/>
              <a:t>zone penetration protocol for cognitive radio networks. In Wireless and </a:t>
            </a:r>
            <a:r>
              <a:rPr lang="en-US" sz="1800" dirty="0" smtClean="0"/>
              <a:t>Mobile Computing</a:t>
            </a:r>
            <a:r>
              <a:rPr lang="en-US" sz="1800" dirty="0"/>
              <a:t>, Networking and Communications (</a:t>
            </a:r>
            <a:r>
              <a:rPr lang="en-US" sz="1800" dirty="0" err="1"/>
              <a:t>WiMob</a:t>
            </a:r>
            <a:r>
              <a:rPr lang="en-US" sz="1800" dirty="0"/>
              <a:t>), 9th International </a:t>
            </a:r>
            <a:r>
              <a:rPr lang="en-US" sz="1800" dirty="0" smtClean="0"/>
              <a:t>Confer</a:t>
            </a:r>
            <a:r>
              <a:rPr lang="fr-FR" sz="1800" dirty="0" err="1" smtClean="0"/>
              <a:t>ence</a:t>
            </a:r>
            <a:r>
              <a:rPr lang="fr-FR" sz="1800" dirty="0" smtClean="0"/>
              <a:t> </a:t>
            </a:r>
            <a:r>
              <a:rPr lang="fr-FR" sz="1800" dirty="0"/>
              <a:t>on, pages </a:t>
            </a:r>
            <a:r>
              <a:rPr lang="fr-FR" sz="1800" dirty="0" smtClean="0"/>
              <a:t>529-536</a:t>
            </a:r>
            <a:r>
              <a:rPr lang="fr-FR" sz="1800" dirty="0"/>
              <a:t>. IEEE, 2013.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80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62099"/>
            <a:ext cx="10092519" cy="5602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[12] </a:t>
            </a:r>
            <a:r>
              <a:rPr lang="en-US" sz="1800" dirty="0"/>
              <a:t>Deepak R Joshi, </a:t>
            </a:r>
            <a:r>
              <a:rPr lang="en-US" sz="1800" dirty="0" err="1"/>
              <a:t>Dimitrie</a:t>
            </a:r>
            <a:r>
              <a:rPr lang="en-US" sz="1800" dirty="0"/>
              <a:t> C </a:t>
            </a:r>
            <a:r>
              <a:rPr lang="en-US" sz="1800" dirty="0" err="1"/>
              <a:t>Popescu</a:t>
            </a:r>
            <a:r>
              <a:rPr lang="en-US" sz="1800" dirty="0"/>
              <a:t>, and Octavia A </a:t>
            </a:r>
            <a:r>
              <a:rPr lang="en-US" sz="1800" dirty="0" err="1"/>
              <a:t>Dobre</a:t>
            </a:r>
            <a:r>
              <a:rPr lang="en-US" sz="1800" dirty="0"/>
              <a:t>. Joint spectral </a:t>
            </a:r>
            <a:r>
              <a:rPr lang="en-US" sz="1800" dirty="0" smtClean="0"/>
              <a:t>shaping and </a:t>
            </a:r>
            <a:r>
              <a:rPr lang="en-US" sz="1800" dirty="0"/>
              <a:t>power control in spectrum overlay cognitive radio systems. </a:t>
            </a:r>
            <a:r>
              <a:rPr lang="en-US" sz="1800" dirty="0" smtClean="0"/>
              <a:t>Communications, </a:t>
            </a:r>
            <a:r>
              <a:rPr lang="fr-FR" sz="1800" dirty="0" smtClean="0"/>
              <a:t>IEEE </a:t>
            </a:r>
            <a:r>
              <a:rPr lang="fr-FR" sz="1800" dirty="0"/>
              <a:t>Transactions on, 60(9):</a:t>
            </a:r>
            <a:r>
              <a:rPr lang="fr-FR" sz="1800" dirty="0" smtClean="0"/>
              <a:t>2396-2401</a:t>
            </a:r>
            <a:r>
              <a:rPr lang="fr-FR" sz="1800" dirty="0"/>
              <a:t>, 2012.</a:t>
            </a:r>
          </a:p>
          <a:p>
            <a:pPr marL="0" indent="0">
              <a:buNone/>
            </a:pPr>
            <a:r>
              <a:rPr lang="en-US" sz="1800" dirty="0" smtClean="0"/>
              <a:t>[13] </a:t>
            </a:r>
            <a:r>
              <a:rPr lang="en-US" sz="1800" dirty="0"/>
              <a:t>Anh Tuan Hoang, Ying-Chang Liang, and </a:t>
            </a:r>
            <a:r>
              <a:rPr lang="en-US" sz="1800" dirty="0" err="1"/>
              <a:t>Md</a:t>
            </a:r>
            <a:r>
              <a:rPr lang="en-US" sz="1800" dirty="0"/>
              <a:t> </a:t>
            </a:r>
            <a:r>
              <a:rPr lang="en-US" sz="1800" dirty="0" err="1"/>
              <a:t>Habibul</a:t>
            </a:r>
            <a:r>
              <a:rPr lang="en-US" sz="1800" dirty="0"/>
              <a:t> Islam. Power control </a:t>
            </a:r>
            <a:r>
              <a:rPr lang="en-US" sz="1800" dirty="0" smtClean="0"/>
              <a:t>and channel </a:t>
            </a:r>
            <a:r>
              <a:rPr lang="en-US" sz="1800" dirty="0"/>
              <a:t>allocation in cognitive radio networks with primary users' </a:t>
            </a:r>
            <a:r>
              <a:rPr lang="en-US" sz="1800" dirty="0" smtClean="0"/>
              <a:t>cooperation. Mobile </a:t>
            </a:r>
            <a:r>
              <a:rPr lang="en-US" sz="1800" dirty="0"/>
              <a:t>Computing, IEEE Transactions on, 9(3):</a:t>
            </a:r>
            <a:r>
              <a:rPr lang="en-US" sz="1800" dirty="0" smtClean="0"/>
              <a:t>348-360</a:t>
            </a:r>
            <a:r>
              <a:rPr lang="en-US" sz="1800" dirty="0"/>
              <a:t>, 2010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[14] </a:t>
            </a:r>
            <a:r>
              <a:rPr lang="en-US" sz="1800" dirty="0" err="1"/>
              <a:t>Haythem</a:t>
            </a:r>
            <a:r>
              <a:rPr lang="en-US" sz="1800" dirty="0"/>
              <a:t> Ahmad </a:t>
            </a:r>
            <a:r>
              <a:rPr lang="en-US" sz="1800" dirty="0" err="1"/>
              <a:t>Bany</a:t>
            </a:r>
            <a:r>
              <a:rPr lang="en-US" sz="1800" dirty="0"/>
              <a:t> </a:t>
            </a:r>
            <a:r>
              <a:rPr lang="en-US" sz="1800" dirty="0" err="1"/>
              <a:t>Salameh</a:t>
            </a:r>
            <a:r>
              <a:rPr lang="en-US" sz="1800" dirty="0"/>
              <a:t>. Throughput-oriented channel assignment </a:t>
            </a:r>
            <a:r>
              <a:rPr lang="en-US" sz="1800" dirty="0" smtClean="0"/>
              <a:t>for opportunistic </a:t>
            </a:r>
            <a:r>
              <a:rPr lang="en-US" sz="1800" dirty="0"/>
              <a:t>spectrum access networks. Mathematical and Computer </a:t>
            </a:r>
            <a:r>
              <a:rPr lang="en-US" sz="1800" dirty="0" smtClean="0"/>
              <a:t>Modelling, 53(11</a:t>
            </a:r>
            <a:r>
              <a:rPr lang="en-US" sz="1800" dirty="0"/>
              <a:t>):</a:t>
            </a:r>
            <a:r>
              <a:rPr lang="en-US" sz="1800" dirty="0" smtClean="0"/>
              <a:t>2108-2118</a:t>
            </a:r>
            <a:r>
              <a:rPr lang="en-US" sz="1800" dirty="0"/>
              <a:t>, 2011.</a:t>
            </a:r>
          </a:p>
          <a:p>
            <a:pPr marL="0" indent="0">
              <a:buNone/>
            </a:pPr>
            <a:r>
              <a:rPr lang="en-US" sz="1800" dirty="0" smtClean="0"/>
              <a:t>[15] Won-</a:t>
            </a:r>
            <a:r>
              <a:rPr lang="en-US" sz="1800" dirty="0" err="1" smtClean="0"/>
              <a:t>Yeol</a:t>
            </a:r>
            <a:r>
              <a:rPr lang="en-US" sz="1800" dirty="0" smtClean="0"/>
              <a:t> </a:t>
            </a:r>
            <a:r>
              <a:rPr lang="en-US" sz="1800" dirty="0"/>
              <a:t>Lee and Ian F </a:t>
            </a:r>
            <a:r>
              <a:rPr lang="en-US" sz="1800" dirty="0" err="1"/>
              <a:t>Akyldiz</a:t>
            </a:r>
            <a:r>
              <a:rPr lang="en-US" sz="1800" dirty="0"/>
              <a:t>. A spectrum decision framework for </a:t>
            </a:r>
            <a:r>
              <a:rPr lang="en-US" sz="1800" dirty="0" smtClean="0"/>
              <a:t>cognitive radio </a:t>
            </a:r>
            <a:r>
              <a:rPr lang="en-US" sz="1800" dirty="0"/>
              <a:t>networks. Mobile Computing, IEEE Transactions on, 10(2):161{174, 2011.</a:t>
            </a:r>
          </a:p>
          <a:p>
            <a:pPr marL="0" indent="0">
              <a:buNone/>
            </a:pPr>
            <a:r>
              <a:rPr lang="en-US" sz="1800" dirty="0" smtClean="0"/>
              <a:t>[16] </a:t>
            </a:r>
            <a:r>
              <a:rPr lang="en-US" sz="1800" dirty="0" err="1"/>
              <a:t>Wooseong</a:t>
            </a:r>
            <a:r>
              <a:rPr lang="en-US" sz="1800" dirty="0"/>
              <a:t> Kim, Andreas J </a:t>
            </a:r>
            <a:r>
              <a:rPr lang="en-US" sz="1800" dirty="0" err="1"/>
              <a:t>Kassler</a:t>
            </a:r>
            <a:r>
              <a:rPr lang="en-US" sz="1800" dirty="0"/>
              <a:t>, Marco Di Felice, and Mario </a:t>
            </a:r>
            <a:r>
              <a:rPr lang="en-US" sz="1800" dirty="0" err="1"/>
              <a:t>Gerla</a:t>
            </a:r>
            <a:r>
              <a:rPr lang="en-US" sz="1800" dirty="0"/>
              <a:t>. </a:t>
            </a:r>
            <a:r>
              <a:rPr lang="en-US" sz="1800" dirty="0" smtClean="0"/>
              <a:t>Urban-x: towards </a:t>
            </a:r>
            <a:r>
              <a:rPr lang="en-US" sz="1800" dirty="0"/>
              <a:t>distributed channel assignment in cognitive multi-radio mesh networks. </a:t>
            </a:r>
            <a:r>
              <a:rPr lang="en-US" sz="1800" dirty="0" smtClean="0"/>
              <a:t>In Wireless </a:t>
            </a:r>
            <a:r>
              <a:rPr lang="en-US" sz="1800" dirty="0"/>
              <a:t>Days (WD), 2010 IFIP, pages </a:t>
            </a:r>
            <a:r>
              <a:rPr lang="en-US" sz="1800" dirty="0" smtClean="0"/>
              <a:t>1-5</a:t>
            </a:r>
            <a:r>
              <a:rPr lang="en-US" sz="1800" dirty="0"/>
              <a:t>. IEEE, 2010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[17] Shu </a:t>
            </a:r>
            <a:r>
              <a:rPr lang="en-US" sz="1800" dirty="0"/>
              <a:t>Chen, Yan Huang, and Kamesh </a:t>
            </a:r>
            <a:r>
              <a:rPr lang="en-US" sz="1800" dirty="0" err="1"/>
              <a:t>Namuduri</a:t>
            </a:r>
            <a:r>
              <a:rPr lang="en-US" sz="1800" dirty="0"/>
              <a:t>. A factor graph based </a:t>
            </a:r>
            <a:r>
              <a:rPr lang="en-US" sz="1800" dirty="0" smtClean="0"/>
              <a:t>dynamic spectrum </a:t>
            </a:r>
            <a:r>
              <a:rPr lang="en-US" sz="1800" dirty="0"/>
              <a:t>allocation approach for cognitive network. In Wireless </a:t>
            </a:r>
            <a:r>
              <a:rPr lang="en-US" sz="1800" dirty="0" smtClean="0"/>
              <a:t>Communications and </a:t>
            </a:r>
            <a:r>
              <a:rPr lang="en-US" sz="1800" dirty="0"/>
              <a:t>Networking Conference (WCNC), 2011 IEEE, pages </a:t>
            </a:r>
            <a:r>
              <a:rPr lang="en-US" sz="1800" dirty="0" smtClean="0"/>
              <a:t>850-855</a:t>
            </a:r>
            <a:r>
              <a:rPr lang="en-US" sz="1800" dirty="0"/>
              <a:t>. IEEE, 2011.</a:t>
            </a:r>
          </a:p>
          <a:p>
            <a:pPr marL="0" indent="0">
              <a:buNone/>
            </a:pPr>
            <a:r>
              <a:rPr lang="en-US" sz="1800" dirty="0" smtClean="0"/>
              <a:t>[18] </a:t>
            </a:r>
            <a:r>
              <a:rPr lang="en-US" sz="1800" dirty="0" err="1"/>
              <a:t>Husheng</a:t>
            </a:r>
            <a:r>
              <a:rPr lang="en-US" sz="1800" dirty="0"/>
              <a:t> Li and </a:t>
            </a:r>
            <a:r>
              <a:rPr lang="en-US" sz="1800" dirty="0" err="1"/>
              <a:t>Lijun</a:t>
            </a:r>
            <a:r>
              <a:rPr lang="en-US" sz="1800" dirty="0"/>
              <a:t> Qian. Enhancing the reliability of cognitive radio </a:t>
            </a:r>
            <a:r>
              <a:rPr lang="en-US" sz="1800" dirty="0" smtClean="0"/>
              <a:t>networks via </a:t>
            </a:r>
            <a:r>
              <a:rPr lang="en-US" sz="1800" dirty="0"/>
              <a:t>channel assignment: Risk analysis and redundancy allocation. In </a:t>
            </a:r>
            <a:r>
              <a:rPr lang="en-US" sz="1800" dirty="0" smtClean="0"/>
              <a:t>Information Sciences </a:t>
            </a:r>
            <a:r>
              <a:rPr lang="en-US" sz="1800" dirty="0"/>
              <a:t>and Systems (CISS), 2010 44th Annual Conference on, pages </a:t>
            </a:r>
            <a:r>
              <a:rPr lang="en-US" sz="1800" dirty="0" smtClean="0"/>
              <a:t>1-6</a:t>
            </a:r>
            <a:r>
              <a:rPr lang="en-US" sz="1800" dirty="0"/>
              <a:t>. </a:t>
            </a:r>
            <a:r>
              <a:rPr lang="en-US" sz="1800" dirty="0" smtClean="0"/>
              <a:t>IEEE, 2010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81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62100"/>
            <a:ext cx="10092519" cy="500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[19] </a:t>
            </a:r>
            <a:r>
              <a:rPr lang="en-US" sz="1800" dirty="0"/>
              <a:t>S. Floyd S. </a:t>
            </a:r>
            <a:r>
              <a:rPr lang="en-US" sz="1800" dirty="0" err="1"/>
              <a:t>McCanne</a:t>
            </a:r>
            <a:r>
              <a:rPr lang="en-US" sz="1800" dirty="0"/>
              <a:t>. NS network </a:t>
            </a:r>
            <a:r>
              <a:rPr lang="en-US" sz="1800" dirty="0" smtClean="0"/>
              <a:t>simulator. http</a:t>
            </a:r>
            <a:r>
              <a:rPr lang="en-US" sz="1800" dirty="0"/>
              <a:t>://www.w3schools.com/browsers/browsers </a:t>
            </a:r>
            <a:r>
              <a:rPr lang="en-US" sz="1800" dirty="0" smtClean="0"/>
              <a:t>os.asp.</a:t>
            </a:r>
          </a:p>
          <a:p>
            <a:pPr marL="0" indent="0">
              <a:buNone/>
            </a:pPr>
            <a:r>
              <a:rPr lang="en-US" sz="1800" dirty="0" smtClean="0"/>
              <a:t>[20] </a:t>
            </a:r>
            <a:r>
              <a:rPr lang="en-US" sz="1800" dirty="0" err="1"/>
              <a:t>Samer</a:t>
            </a:r>
            <a:r>
              <a:rPr lang="en-US" sz="1800" dirty="0"/>
              <a:t> S Hanna, Arsany Guirguis, Mahmoud A Mahdi, </a:t>
            </a:r>
            <a:r>
              <a:rPr lang="en-US" sz="1800" dirty="0" err="1"/>
              <a:t>Yaser</a:t>
            </a:r>
            <a:r>
              <a:rPr lang="en-US" sz="1800" dirty="0"/>
              <a:t> A El-</a:t>
            </a:r>
            <a:r>
              <a:rPr lang="en-US" sz="1800" dirty="0" err="1"/>
              <a:t>Nakieb</a:t>
            </a:r>
            <a:r>
              <a:rPr lang="en-US" sz="1800" dirty="0"/>
              <a:t>, </a:t>
            </a:r>
            <a:r>
              <a:rPr lang="en-US" sz="1800" dirty="0" smtClean="0"/>
              <a:t>Mahmoud </a:t>
            </a:r>
            <a:r>
              <a:rPr lang="en-US" sz="1800" dirty="0" err="1" smtClean="0"/>
              <a:t>Alaa</a:t>
            </a:r>
            <a:r>
              <a:rPr lang="en-US" sz="1800" dirty="0" smtClean="0"/>
              <a:t> </a:t>
            </a:r>
            <a:r>
              <a:rPr lang="en-US" sz="1800" dirty="0" err="1"/>
              <a:t>Eldin</a:t>
            </a:r>
            <a:r>
              <a:rPr lang="en-US" sz="1800" dirty="0"/>
              <a:t>, and Dina M Saber. </a:t>
            </a:r>
            <a:r>
              <a:rPr lang="en-US" sz="1800" dirty="0" err="1"/>
              <a:t>Crc</a:t>
            </a:r>
            <a:r>
              <a:rPr lang="en-US" sz="1800" dirty="0"/>
              <a:t>: collaborative research and </a:t>
            </a:r>
            <a:r>
              <a:rPr lang="en-US" sz="1800" dirty="0" smtClean="0"/>
              <a:t>teaching testbed </a:t>
            </a:r>
            <a:r>
              <a:rPr lang="en-US" sz="1800" dirty="0"/>
              <a:t>for wireless communications and networks. In Proceedings of the </a:t>
            </a:r>
            <a:r>
              <a:rPr lang="en-US" sz="1800" dirty="0" smtClean="0"/>
              <a:t>Tenth ACM </a:t>
            </a:r>
            <a:r>
              <a:rPr lang="en-US" sz="1800" dirty="0"/>
              <a:t>International Workshop on Wireless Network Testbeds, Experimental </a:t>
            </a:r>
            <a:r>
              <a:rPr lang="en-US" sz="1800" dirty="0" smtClean="0"/>
              <a:t>Evaluation</a:t>
            </a:r>
            <a:r>
              <a:rPr lang="en-US" sz="1800" dirty="0"/>
              <a:t>, and Characterization, pages </a:t>
            </a:r>
            <a:r>
              <a:rPr lang="en-US" sz="1800" dirty="0" smtClean="0"/>
              <a:t>73-80</a:t>
            </a:r>
            <a:r>
              <a:rPr lang="en-US" sz="1800" dirty="0"/>
              <a:t>. ACM, 2016.</a:t>
            </a:r>
          </a:p>
          <a:p>
            <a:pPr marL="0" indent="0">
              <a:buNone/>
            </a:pPr>
            <a:r>
              <a:rPr lang="en-US" sz="1800" dirty="0" smtClean="0"/>
              <a:t>[21] </a:t>
            </a:r>
            <a:r>
              <a:rPr lang="en-US" sz="1800" dirty="0"/>
              <a:t>Ahmed Saeed, Mohammad Ibrahim, Khaled </a:t>
            </a:r>
            <a:r>
              <a:rPr lang="en-US" sz="1800" dirty="0" err="1"/>
              <a:t>Harras</a:t>
            </a:r>
            <a:r>
              <a:rPr lang="en-US" sz="1800" dirty="0"/>
              <a:t>, </a:t>
            </a:r>
            <a:r>
              <a:rPr lang="en-US" sz="1800" dirty="0" err="1"/>
              <a:t>Moustafa</a:t>
            </a:r>
            <a:r>
              <a:rPr lang="en-US" sz="1800" dirty="0"/>
              <a:t> Youssef, et al. </a:t>
            </a:r>
            <a:r>
              <a:rPr lang="en-US" sz="1800" dirty="0" smtClean="0"/>
              <a:t>A low-cost </a:t>
            </a:r>
            <a:r>
              <a:rPr lang="en-US" sz="1800" dirty="0"/>
              <a:t>large-scale framework for cognitive radio routing protocols testing. In </a:t>
            </a:r>
            <a:r>
              <a:rPr lang="en-US" sz="1800" dirty="0" smtClean="0"/>
              <a:t>Com</a:t>
            </a:r>
            <a:r>
              <a:rPr lang="fr-FR" sz="1800" dirty="0" err="1" smtClean="0"/>
              <a:t>munications</a:t>
            </a:r>
            <a:r>
              <a:rPr lang="fr-FR" sz="1800" dirty="0" smtClean="0"/>
              <a:t> </a:t>
            </a:r>
            <a:r>
              <a:rPr lang="fr-FR" sz="1800" dirty="0"/>
              <a:t>(ICC), International </a:t>
            </a:r>
            <a:r>
              <a:rPr lang="fr-FR" sz="1800" dirty="0" err="1"/>
              <a:t>Conference</a:t>
            </a:r>
            <a:r>
              <a:rPr lang="fr-FR" sz="1800" dirty="0"/>
              <a:t> on, pages </a:t>
            </a:r>
            <a:r>
              <a:rPr lang="fr-FR" sz="1800" dirty="0" smtClean="0"/>
              <a:t>2900-2904</a:t>
            </a:r>
            <a:r>
              <a:rPr lang="fr-FR" sz="1800" dirty="0"/>
              <a:t>. IEEE, 2013.</a:t>
            </a:r>
          </a:p>
          <a:p>
            <a:pPr marL="0" indent="0">
              <a:buNone/>
            </a:pPr>
            <a:r>
              <a:rPr lang="en-US" sz="1800" dirty="0" smtClean="0"/>
              <a:t>[22] </a:t>
            </a:r>
            <a:r>
              <a:rPr lang="en-US" sz="1800" dirty="0" err="1"/>
              <a:t>Abdelrahman</a:t>
            </a:r>
            <a:r>
              <a:rPr lang="en-US" sz="1800" dirty="0"/>
              <a:t> </a:t>
            </a:r>
            <a:r>
              <a:rPr lang="en-US" sz="1800" dirty="0" err="1"/>
              <a:t>Asal</a:t>
            </a:r>
            <a:r>
              <a:rPr lang="en-US" sz="1800" dirty="0"/>
              <a:t>, Ahmad </a:t>
            </a:r>
            <a:r>
              <a:rPr lang="en-US" sz="1800" dirty="0" err="1"/>
              <a:t>Mamdouh</a:t>
            </a:r>
            <a:r>
              <a:rPr lang="en-US" sz="1800" dirty="0"/>
              <a:t>, Ahmed </a:t>
            </a:r>
            <a:r>
              <a:rPr lang="en-US" sz="1800" dirty="0" err="1"/>
              <a:t>Salama</a:t>
            </a:r>
            <a:r>
              <a:rPr lang="en-US" sz="1800" dirty="0"/>
              <a:t>, </a:t>
            </a:r>
            <a:r>
              <a:rPr lang="en-US" sz="1800" dirty="0" err="1"/>
              <a:t>Moamen</a:t>
            </a:r>
            <a:r>
              <a:rPr lang="en-US" sz="1800" dirty="0"/>
              <a:t> </a:t>
            </a:r>
            <a:r>
              <a:rPr lang="en-US" sz="1800" dirty="0" err="1"/>
              <a:t>Elgendy</a:t>
            </a:r>
            <a:r>
              <a:rPr lang="en-US" sz="1800" dirty="0"/>
              <a:t>, </a:t>
            </a:r>
            <a:r>
              <a:rPr lang="en-US" sz="1800" dirty="0" err="1" smtClean="0"/>
              <a:t>Moamen</a:t>
            </a:r>
            <a:r>
              <a:rPr lang="en-US" sz="1800" dirty="0"/>
              <a:t> </a:t>
            </a:r>
            <a:r>
              <a:rPr lang="en-US" sz="1800" dirty="0" smtClean="0"/>
              <a:t>Mokhtar</a:t>
            </a:r>
            <a:r>
              <a:rPr lang="en-US" sz="1800" dirty="0"/>
              <a:t>, Muhammed </a:t>
            </a:r>
            <a:r>
              <a:rPr lang="en-US" sz="1800" dirty="0" err="1"/>
              <a:t>Elsayed</a:t>
            </a:r>
            <a:r>
              <a:rPr lang="en-US" sz="1800" dirty="0"/>
              <a:t>, and </a:t>
            </a:r>
            <a:r>
              <a:rPr lang="en-US" sz="1800" dirty="0" err="1"/>
              <a:t>Moustafa</a:t>
            </a:r>
            <a:r>
              <a:rPr lang="en-US" sz="1800" dirty="0"/>
              <a:t> Youssef. Crescent: a </a:t>
            </a:r>
            <a:r>
              <a:rPr lang="en-US" sz="1800" dirty="0" smtClean="0"/>
              <a:t>modular cost-</a:t>
            </a:r>
            <a:r>
              <a:rPr lang="en-US" sz="1800" dirty="0" err="1" smtClean="0"/>
              <a:t>ecient</a:t>
            </a:r>
            <a:r>
              <a:rPr lang="en-US" sz="1800" dirty="0" smtClean="0"/>
              <a:t> </a:t>
            </a:r>
            <a:r>
              <a:rPr lang="en-US" sz="1800" dirty="0"/>
              <a:t>open-access testbed for cognitive radio networks routing protocols. </a:t>
            </a:r>
            <a:r>
              <a:rPr lang="en-US" sz="1800" dirty="0" smtClean="0"/>
              <a:t>In Proceedings </a:t>
            </a:r>
            <a:r>
              <a:rPr lang="en-US" sz="1800" dirty="0"/>
              <a:t>of the 19th annual international conference on Mobile computing </a:t>
            </a:r>
            <a:r>
              <a:rPr lang="en-US" sz="1800" dirty="0" smtClean="0"/>
              <a:t>&amp; networking</a:t>
            </a:r>
            <a:r>
              <a:rPr lang="en-US" sz="1800" dirty="0"/>
              <a:t>, pages </a:t>
            </a:r>
            <a:r>
              <a:rPr lang="en-US" sz="1800" dirty="0" smtClean="0"/>
              <a:t>179-182</a:t>
            </a:r>
            <a:r>
              <a:rPr lang="en-US" sz="1800" dirty="0"/>
              <a:t>. ACM, 2013.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82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67050"/>
            <a:ext cx="9601200" cy="7239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83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Cooperative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waves can constructively or </a:t>
            </a:r>
            <a:r>
              <a:rPr lang="en-US" dirty="0"/>
              <a:t>destructively </a:t>
            </a:r>
            <a:r>
              <a:rPr lang="en-US" dirty="0" smtClean="0"/>
              <a:t>collide and affect one another.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8" y="3015899"/>
            <a:ext cx="10129423" cy="28799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B8F9-3633-4DD9-88DC-601706EA3E5D}" type="slidenum">
              <a:rPr lang="en-US" smtClean="0"/>
              <a:pPr/>
              <a:t>9</a:t>
            </a:fld>
            <a:r>
              <a:rPr lang="en-US" smtClean="0"/>
              <a:t>/83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2865</TotalTime>
  <Words>4053</Words>
  <Application>Microsoft Office PowerPoint</Application>
  <PresentationFormat>Widescreen</PresentationFormat>
  <Paragraphs>516</Paragraphs>
  <Slides>83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Cambria Math</vt:lpstr>
      <vt:lpstr>Franklin Gothic Book</vt:lpstr>
      <vt:lpstr>Narkisim</vt:lpstr>
      <vt:lpstr>Wingdings 2</vt:lpstr>
      <vt:lpstr>Crop</vt:lpstr>
      <vt:lpstr>Undercover: Cooperation-based Routing Protocol for Cognitive Radio Networks</vt:lpstr>
      <vt:lpstr>Objectives</vt:lpstr>
      <vt:lpstr>Agenda</vt:lpstr>
      <vt:lpstr>Agenda</vt:lpstr>
      <vt:lpstr>1.1 Cognitive Radio Networks (CRNs)</vt:lpstr>
      <vt:lpstr>1.1 Cognitive Radio Networks (CRNs)</vt:lpstr>
      <vt:lpstr>1.2 Routing Protocols in CRNs</vt:lpstr>
      <vt:lpstr>1.2 Routing Protocols in CRNs (cont’d)</vt:lpstr>
      <vt:lpstr>1.3 Cooperative Communication</vt:lpstr>
      <vt:lpstr>1.3 Cooperative Communication</vt:lpstr>
      <vt:lpstr>Objectives</vt:lpstr>
      <vt:lpstr>Agenda</vt:lpstr>
      <vt:lpstr>2. Contributions</vt:lpstr>
      <vt:lpstr>3. Contributions (cont’d)</vt:lpstr>
      <vt:lpstr>Agenda</vt:lpstr>
      <vt:lpstr>3.1 Cooperative Communication</vt:lpstr>
      <vt:lpstr>3.1 Dead Zone Penetration (DZP)</vt:lpstr>
      <vt:lpstr>3.1 Cooperative Communication: The Need</vt:lpstr>
      <vt:lpstr>3.2 Channel Selection Schemes</vt:lpstr>
      <vt:lpstr>3.2 Channel Selection Schemes (cont’d)</vt:lpstr>
      <vt:lpstr>3.2 Channel Selection: The Need</vt:lpstr>
      <vt:lpstr>Objectives</vt:lpstr>
      <vt:lpstr>Agenda</vt:lpstr>
      <vt:lpstr>4.1 System Assumptions</vt:lpstr>
      <vt:lpstr>4.1 System Assumptions (cont’d)</vt:lpstr>
      <vt:lpstr>4.2 Mathematical Model</vt:lpstr>
      <vt:lpstr>4.2.1 Capacity Calculations</vt:lpstr>
      <vt:lpstr>4.2.1 Capacity Calculations (cont’d)</vt:lpstr>
      <vt:lpstr>4.2.1 Capacity Calculations (cont’d)</vt:lpstr>
      <vt:lpstr>4.2.1 Capacity Calculations (cont’d)</vt:lpstr>
      <vt:lpstr>4.2.2 Interference Calculations</vt:lpstr>
      <vt:lpstr>4.2.2 Interference Calculations (cont’d)</vt:lpstr>
      <vt:lpstr>4.2.2 Interference Calculations (cont’d)</vt:lpstr>
      <vt:lpstr>4.2.2 Interference Calculations (cont’d)</vt:lpstr>
      <vt:lpstr>4.3 Routing Metric</vt:lpstr>
      <vt:lpstr>Agenda</vt:lpstr>
      <vt:lpstr>5.1 Elimination algorithm</vt:lpstr>
      <vt:lpstr>5.1 Elimination algorithm (cont’d)</vt:lpstr>
      <vt:lpstr>5.1 Elimination algorithm (cont’d)</vt:lpstr>
      <vt:lpstr>5.1 Elimination algorithm (cont’d)</vt:lpstr>
      <vt:lpstr>5.2 Route Discovery</vt:lpstr>
      <vt:lpstr>5.2 Route Discovery</vt:lpstr>
      <vt:lpstr>5.2 Route Discovery</vt:lpstr>
      <vt:lpstr>5.2 Route Discovery</vt:lpstr>
      <vt:lpstr>5.2 Route Discovery</vt:lpstr>
      <vt:lpstr>5.3 In-action Example</vt:lpstr>
      <vt:lpstr>5.3 In-action Example (cont’d)</vt:lpstr>
      <vt:lpstr>Agenda</vt:lpstr>
      <vt:lpstr>6.1 Design Targets</vt:lpstr>
      <vt:lpstr>6.2 Updated Routing Metric</vt:lpstr>
      <vt:lpstr>CSCR Algorithm Flow</vt:lpstr>
      <vt:lpstr>CSCR Algorithm Flow</vt:lpstr>
      <vt:lpstr>CSCR Algorithm Flow</vt:lpstr>
      <vt:lpstr>CSCR Algorithm Flow</vt:lpstr>
      <vt:lpstr>CSCR Algorithm Flow</vt:lpstr>
      <vt:lpstr>Objectives</vt:lpstr>
      <vt:lpstr>Agenda</vt:lpstr>
      <vt:lpstr>7.1 Evaluation Metrics</vt:lpstr>
      <vt:lpstr>7.1 Evaluation Metrics</vt:lpstr>
      <vt:lpstr>7.2 Experimental Results: Undercover</vt:lpstr>
      <vt:lpstr>7.2 Undercover: Experiments Parameters</vt:lpstr>
      <vt:lpstr>7.2 Undercover Results: number of SUs</vt:lpstr>
      <vt:lpstr>7.2 Undercover Results: PUs Activity</vt:lpstr>
      <vt:lpstr>7.2 Undercover Results: Routing Overhead</vt:lpstr>
      <vt:lpstr>7.2 Undercover Results: Complexity Reduction Algorithm Performance</vt:lpstr>
      <vt:lpstr>7.3 Experimental Results: CSCR</vt:lpstr>
      <vt:lpstr>7.3 Experimental Results: CSCR (cont’d)</vt:lpstr>
      <vt:lpstr>7.3 CSCR: Experiments Parameters</vt:lpstr>
      <vt:lpstr>7.3 CSCR Results: number of Channels</vt:lpstr>
      <vt:lpstr>7.3 CSCR Results: number of Flows</vt:lpstr>
      <vt:lpstr>Objectives</vt:lpstr>
      <vt:lpstr>Agenda</vt:lpstr>
      <vt:lpstr>8.1 Conclusions</vt:lpstr>
      <vt:lpstr>8.1 Conclusions (cont’d)</vt:lpstr>
      <vt:lpstr>8.1 Conclusions (cont’d)</vt:lpstr>
      <vt:lpstr>8.2 Future Possible Extensions</vt:lpstr>
      <vt:lpstr>8.2 Future Possible Extensions (cont’d)</vt:lpstr>
      <vt:lpstr>Objectives</vt:lpstr>
      <vt:lpstr>References</vt:lpstr>
      <vt:lpstr>References</vt:lpstr>
      <vt:lpstr>References</vt:lpstr>
      <vt:lpstr>References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Undercover: Cooperation-based Routing Protocol for Cognitive Radio Networks</dc:title>
  <dc:creator>Arsany Guirguis</dc:creator>
  <cp:lastModifiedBy>Arsany Guirguis</cp:lastModifiedBy>
  <cp:revision>209</cp:revision>
  <dcterms:created xsi:type="dcterms:W3CDTF">2016-11-20T10:22:23Z</dcterms:created>
  <dcterms:modified xsi:type="dcterms:W3CDTF">2017-01-12T08:48:32Z</dcterms:modified>
</cp:coreProperties>
</file>